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50" r:id="rId1"/>
  </p:sldMasterIdLst>
  <p:notesMasterIdLst>
    <p:notesMasterId r:id="rId31"/>
  </p:notesMasterIdLst>
  <p:sldIdLst>
    <p:sldId id="256" r:id="rId2"/>
    <p:sldId id="402" r:id="rId3"/>
    <p:sldId id="367" r:id="rId4"/>
    <p:sldId id="366" r:id="rId5"/>
    <p:sldId id="399" r:id="rId6"/>
    <p:sldId id="398" r:id="rId7"/>
    <p:sldId id="400" r:id="rId8"/>
    <p:sldId id="363" r:id="rId9"/>
    <p:sldId id="368" r:id="rId10"/>
    <p:sldId id="369" r:id="rId11"/>
    <p:sldId id="385" r:id="rId12"/>
    <p:sldId id="405" r:id="rId13"/>
    <p:sldId id="372" r:id="rId14"/>
    <p:sldId id="380" r:id="rId15"/>
    <p:sldId id="377" r:id="rId16"/>
    <p:sldId id="354" r:id="rId17"/>
    <p:sldId id="404" r:id="rId18"/>
    <p:sldId id="394" r:id="rId19"/>
    <p:sldId id="406" r:id="rId20"/>
    <p:sldId id="360" r:id="rId21"/>
    <p:sldId id="387" r:id="rId22"/>
    <p:sldId id="382" r:id="rId23"/>
    <p:sldId id="390" r:id="rId24"/>
    <p:sldId id="391" r:id="rId25"/>
    <p:sldId id="383" r:id="rId26"/>
    <p:sldId id="393" r:id="rId27"/>
    <p:sldId id="395" r:id="rId28"/>
    <p:sldId id="386" r:id="rId29"/>
    <p:sldId id="283" r:id="rId30"/>
  </p:sldIdLst>
  <p:sldSz cx="9144000" cy="6858000" type="screen4x3"/>
  <p:notesSz cx="6797675" cy="987266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58" autoAdjust="0"/>
    <p:restoredTop sz="96404" autoAdjust="0"/>
  </p:normalViewPr>
  <p:slideViewPr>
    <p:cSldViewPr>
      <p:cViewPr varScale="1">
        <p:scale>
          <a:sx n="64" d="100"/>
          <a:sy n="64" d="100"/>
        </p:scale>
        <p:origin x="132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0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2"/>
            <a:ext cx="3049512" cy="55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5769" y="2"/>
            <a:ext cx="3049512" cy="55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0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5650" y="827088"/>
            <a:ext cx="5526088" cy="4144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373" y="5249997"/>
            <a:ext cx="5630111" cy="49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0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10494848"/>
            <a:ext cx="3049512" cy="55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5769" y="10494848"/>
            <a:ext cx="3049512" cy="55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93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4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4D21-E28C-4578-BFCC-D9E91E7526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751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7.01.2021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Uluslararası Akademik İlişkiler Koordinatörlüğü 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4D21-E28C-4578-BFCC-D9E91E7526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564916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4D21-E28C-4578-BFCC-D9E91E7526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37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10/23/2025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4D21-E28C-4578-BFCC-D9E91E7526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773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4D21-E28C-4578-BFCC-D9E91E7526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476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4D21-E28C-4578-BFCC-D9E91E7526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703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4D21-E28C-4578-BFCC-D9E91E7526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12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4D21-E28C-4578-BFCC-D9E91E7526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794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4D21-E28C-4578-BFCC-D9E91E7526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940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10/23/2025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4D21-E28C-4578-BFCC-D9E91E7526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18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4D21-E28C-4578-BFCC-D9E91E7526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30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7.01.2021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Uluslararası Akademik İlişkiler Koordinatörlüğü 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44D21-E28C-4578-BFCC-D9E91E7526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397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bologna@uludag.edu.tr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048611" name="Alt Başlık 2"/>
          <p:cNvSpPr>
            <a:spLocks noGrp="1"/>
          </p:cNvSpPr>
          <p:nvPr>
            <p:ph type="subTitle" idx="1"/>
          </p:nvPr>
        </p:nvSpPr>
        <p:spPr>
          <a:xfrm>
            <a:off x="123056" y="4149080"/>
            <a:ext cx="4953000" cy="1080120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2097152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857521"/>
            <a:ext cx="2160240" cy="2002299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25424" y="3032153"/>
            <a:ext cx="95871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4">
                    <a:lumMod val="75000"/>
                  </a:schemeClr>
                </a:solidFill>
              </a:rPr>
              <a:t>Bologna Koordinatörlüğü  &amp; Fakülteler, Enstitüler ve Devlet Konservatuvarı</a:t>
            </a:r>
            <a:r>
              <a:rPr lang="tr-TR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tr-TR" sz="2400" b="1" dirty="0" smtClean="0">
                <a:solidFill>
                  <a:schemeClr val="accent4">
                    <a:lumMod val="75000"/>
                  </a:schemeClr>
                </a:solidFill>
              </a:rPr>
              <a:t>Bologna Birim Koordinatörleri ile</a:t>
            </a:r>
          </a:p>
          <a:p>
            <a:pPr algn="ctr"/>
            <a:r>
              <a:rPr lang="tr-TR" sz="2400" b="1" dirty="0" smtClean="0">
                <a:solidFill>
                  <a:schemeClr val="accent4">
                    <a:lumMod val="75000"/>
                  </a:schemeClr>
                </a:solidFill>
              </a:rPr>
              <a:t>2025-2026 Güz Dönemi I. Değerlendirme Toplantısı    </a:t>
            </a:r>
          </a:p>
          <a:p>
            <a:r>
              <a:rPr lang="tr-TR" sz="2400" b="1" dirty="0" smtClean="0">
                <a:solidFill>
                  <a:schemeClr val="accent4">
                    <a:lumMod val="75000"/>
                  </a:schemeClr>
                </a:solidFill>
              </a:rPr>
              <a:t>              </a:t>
            </a:r>
          </a:p>
          <a:p>
            <a:pPr algn="ctr"/>
            <a:r>
              <a:rPr lang="tr-TR" b="1" dirty="0">
                <a:solidFill>
                  <a:schemeClr val="accent4">
                    <a:lumMod val="75000"/>
                  </a:schemeClr>
                </a:solidFill>
              </a:rPr>
              <a:t>Prof. Dr. NERMİN BULUNUZ </a:t>
            </a:r>
          </a:p>
          <a:p>
            <a:pPr algn="ctr"/>
            <a:r>
              <a:rPr lang="tr-TR" b="1" dirty="0" smtClean="0">
                <a:solidFill>
                  <a:schemeClr val="accent4">
                    <a:lumMod val="75000"/>
                  </a:schemeClr>
                </a:solidFill>
              </a:rPr>
              <a:t>Uzman NİLÜFER ÖZEN</a:t>
            </a:r>
          </a:p>
          <a:p>
            <a:pPr algn="ctr"/>
            <a:r>
              <a:rPr lang="tr-TR" b="1" dirty="0" smtClean="0">
                <a:solidFill>
                  <a:schemeClr val="accent4">
                    <a:lumMod val="75000"/>
                  </a:schemeClr>
                </a:solidFill>
              </a:rPr>
              <a:t> 24.10.2025</a:t>
            </a:r>
            <a:endParaRPr lang="tr-T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51" y="-23014"/>
            <a:ext cx="9144000" cy="40466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416"/>
            <a:ext cx="9144000" cy="105768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29" y="6310938"/>
            <a:ext cx="9144000" cy="105768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665"/>
            <a:ext cx="9144000" cy="45719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141074"/>
            <a:ext cx="9144000" cy="45719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704865"/>
            <a:ext cx="2520280" cy="2212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50" y="620688"/>
            <a:ext cx="7886700" cy="1070001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Calibri (Başlıklar)"/>
              </a:rPr>
              <a:t>23 </a:t>
            </a:r>
            <a:r>
              <a:rPr lang="tr-TR" sz="3600" b="1" dirty="0" smtClean="0">
                <a:solidFill>
                  <a:srgbClr val="FF0000"/>
                </a:solidFill>
                <a:latin typeface="Calibri (Başlıklar)"/>
              </a:rPr>
              <a:t>Ekim 2025 / Saat 09:00 </a:t>
            </a:r>
            <a:r>
              <a:rPr lang="tr-TR" sz="3600" b="1" dirty="0">
                <a:solidFill>
                  <a:srgbClr val="FF0000"/>
                </a:solidFill>
                <a:latin typeface="Calibri (Başlıklar)"/>
              </a:rPr>
              <a:t>İtibarı ile Bologna’da son durum </a:t>
            </a:r>
            <a:r>
              <a:rPr lang="tr-TR" sz="3600" b="1" dirty="0" smtClean="0">
                <a:solidFill>
                  <a:srgbClr val="FF0000"/>
                </a:solidFill>
                <a:latin typeface="Calibri (Başlıklar)"/>
              </a:rPr>
              <a:t>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88173"/>
            <a:ext cx="936104" cy="82194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t="5305" r="4358" b="5827"/>
          <a:stretch/>
        </p:blipFill>
        <p:spPr>
          <a:xfrm>
            <a:off x="1110241" y="1412776"/>
            <a:ext cx="6760155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8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3567" y="332657"/>
            <a:ext cx="7920881" cy="216023"/>
          </a:xfrm>
        </p:spPr>
        <p:txBody>
          <a:bodyPr>
            <a:noAutofit/>
          </a:bodyPr>
          <a:lstStyle/>
          <a:p>
            <a:pPr algn="ctr"/>
            <a:r>
              <a:rPr lang="tr-TR" sz="2700" b="1" dirty="0" smtClean="0">
                <a:solidFill>
                  <a:srgbClr val="FF0000"/>
                </a:solidFill>
                <a:latin typeface="+mn-lt"/>
              </a:rPr>
              <a:t>Bologna </a:t>
            </a:r>
            <a:r>
              <a:rPr lang="tr-TR" sz="2700" b="1" dirty="0" smtClean="0">
                <a:solidFill>
                  <a:srgbClr val="FF0000"/>
                </a:solidFill>
                <a:latin typeface="+mn-lt"/>
              </a:rPr>
              <a:t>Ders Öğretim Planı Bilgisi Eksiği </a:t>
            </a:r>
            <a:r>
              <a:rPr lang="tr-TR" sz="2700" b="1" dirty="0" smtClean="0">
                <a:solidFill>
                  <a:srgbClr val="FF0000"/>
                </a:solidFill>
                <a:latin typeface="+mn-lt"/>
              </a:rPr>
              <a:t>Olan </a:t>
            </a:r>
            <a:br>
              <a:rPr lang="tr-TR" sz="2700" b="1" dirty="0" smtClean="0">
                <a:solidFill>
                  <a:srgbClr val="FF0000"/>
                </a:solidFill>
                <a:latin typeface="+mn-lt"/>
              </a:rPr>
            </a:br>
            <a:r>
              <a:rPr lang="tr-TR" sz="2700" b="1" dirty="0" smtClean="0">
                <a:solidFill>
                  <a:srgbClr val="FF0000"/>
                </a:solidFill>
                <a:latin typeface="+mn-lt"/>
              </a:rPr>
              <a:t>Ders Sayıları</a:t>
            </a:r>
            <a:endParaRPr lang="tr-TR" sz="27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-78316"/>
            <a:ext cx="936104" cy="821945"/>
          </a:xfrm>
          <a:prstGeom prst="rect">
            <a:avLst/>
          </a:prstGeom>
        </p:spPr>
      </p:pic>
      <p:pic>
        <p:nvPicPr>
          <p:cNvPr id="5" name="Resim 4"/>
          <p:cNvPicPr/>
          <p:nvPr/>
        </p:nvPicPr>
        <p:blipFill rotWithShape="1">
          <a:blip r:embed="rId3"/>
          <a:srcRect l="10804" t="30518" r="53936" b="18017"/>
          <a:stretch/>
        </p:blipFill>
        <p:spPr bwMode="auto">
          <a:xfrm>
            <a:off x="492830" y="764704"/>
            <a:ext cx="8168819" cy="6048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006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49" y="548680"/>
            <a:ext cx="7886700" cy="1872208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Calibri  "/>
              </a:rPr>
              <a:t>Program Tanıtım Bilgilerinde Eksik Olan Birimler</a:t>
            </a:r>
            <a:endParaRPr lang="tr-TR" sz="3200" dirty="0">
              <a:latin typeface="Calibri  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2708920"/>
            <a:ext cx="7886700" cy="1315941"/>
          </a:xfrm>
        </p:spPr>
      </p:pic>
    </p:spTree>
    <p:extLst>
      <p:ext uri="{BB962C8B-B14F-4D97-AF65-F5344CB8AC3E}">
        <p14:creationId xmlns:p14="http://schemas.microsoft.com/office/powerpoint/2010/main" val="25687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187071"/>
            <a:ext cx="7886700" cy="4989892"/>
          </a:xfrm>
        </p:spPr>
        <p:txBody>
          <a:bodyPr/>
          <a:lstStyle/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pPr algn="ctr"/>
            <a:endParaRPr lang="tr-TR" b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4400" b="1" dirty="0" smtClean="0">
                <a:solidFill>
                  <a:srgbClr val="FF0000"/>
                </a:solidFill>
              </a:rPr>
              <a:t>Lisans ve Lisansüstü Programlarda </a:t>
            </a:r>
            <a:r>
              <a:rPr lang="tr-TR" sz="4400" b="1" dirty="0" smtClean="0">
                <a:solidFill>
                  <a:srgbClr val="FF0000"/>
                </a:solidFill>
              </a:rPr>
              <a:t>Bologna </a:t>
            </a:r>
            <a:r>
              <a:rPr lang="tr-TR" sz="4400" b="1" dirty="0" smtClean="0">
                <a:solidFill>
                  <a:srgbClr val="FF0000"/>
                </a:solidFill>
              </a:rPr>
              <a:t>Ders </a:t>
            </a:r>
            <a:r>
              <a:rPr lang="tr-TR" sz="4400" b="1" dirty="0">
                <a:solidFill>
                  <a:srgbClr val="FF0000"/>
                </a:solidFill>
              </a:rPr>
              <a:t>Ö</a:t>
            </a:r>
            <a:r>
              <a:rPr lang="tr-TR" sz="4400" b="1" dirty="0" smtClean="0">
                <a:solidFill>
                  <a:srgbClr val="FF0000"/>
                </a:solidFill>
              </a:rPr>
              <a:t>ğretim </a:t>
            </a:r>
            <a:r>
              <a:rPr lang="tr-TR" sz="4400" b="1" dirty="0">
                <a:solidFill>
                  <a:srgbClr val="FF0000"/>
                </a:solidFill>
              </a:rPr>
              <a:t>P</a:t>
            </a:r>
            <a:r>
              <a:rPr lang="tr-TR" sz="4400" b="1" dirty="0" smtClean="0">
                <a:solidFill>
                  <a:srgbClr val="FF0000"/>
                </a:solidFill>
              </a:rPr>
              <a:t>lanı </a:t>
            </a:r>
            <a:r>
              <a:rPr lang="tr-TR" sz="4400" b="1" dirty="0">
                <a:solidFill>
                  <a:srgbClr val="FF0000"/>
                </a:solidFill>
              </a:rPr>
              <a:t>B</a:t>
            </a:r>
            <a:r>
              <a:rPr lang="tr-TR" sz="4400" b="1" dirty="0" smtClean="0">
                <a:solidFill>
                  <a:srgbClr val="FF0000"/>
                </a:solidFill>
              </a:rPr>
              <a:t>ilgilerinde </a:t>
            </a:r>
            <a:endParaRPr lang="tr-TR" sz="4400" b="1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4400" b="1" dirty="0">
                <a:solidFill>
                  <a:srgbClr val="FF0000"/>
                </a:solidFill>
              </a:rPr>
              <a:t>E</a:t>
            </a:r>
            <a:r>
              <a:rPr lang="tr-TR" sz="4400" b="1" dirty="0" smtClean="0">
                <a:solidFill>
                  <a:srgbClr val="FF0000"/>
                </a:solidFill>
              </a:rPr>
              <a:t>ksiklik </a:t>
            </a:r>
            <a:r>
              <a:rPr lang="tr-TR" sz="4400" b="1" dirty="0">
                <a:solidFill>
                  <a:srgbClr val="FF0000"/>
                </a:solidFill>
              </a:rPr>
              <a:t>T</a:t>
            </a:r>
            <a:r>
              <a:rPr lang="tr-TR" sz="4400" b="1" dirty="0" smtClean="0">
                <a:solidFill>
                  <a:srgbClr val="FF0000"/>
                </a:solidFill>
              </a:rPr>
              <a:t>espit </a:t>
            </a:r>
            <a:r>
              <a:rPr lang="tr-TR" sz="4400" b="1" dirty="0" smtClean="0">
                <a:solidFill>
                  <a:srgbClr val="FF0000"/>
                </a:solidFill>
              </a:rPr>
              <a:t>E</a:t>
            </a:r>
            <a:r>
              <a:rPr lang="tr-TR" sz="4400" b="1" dirty="0" smtClean="0">
                <a:solidFill>
                  <a:srgbClr val="FF0000"/>
                </a:solidFill>
              </a:rPr>
              <a:t>dilen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4400" b="1" dirty="0" smtClean="0">
                <a:solidFill>
                  <a:srgbClr val="FF0000"/>
                </a:solidFill>
              </a:rPr>
              <a:t>D</a:t>
            </a:r>
            <a:r>
              <a:rPr lang="tr-TR" sz="4400" b="1" dirty="0" smtClean="0">
                <a:solidFill>
                  <a:srgbClr val="FF0000"/>
                </a:solidFill>
              </a:rPr>
              <a:t>ersler </a:t>
            </a:r>
            <a:r>
              <a:rPr lang="tr-TR" sz="4400" b="1" dirty="0">
                <a:solidFill>
                  <a:srgbClr val="FF0000"/>
                </a:solidFill>
              </a:rPr>
              <a:t>L</a:t>
            </a:r>
            <a:r>
              <a:rPr lang="tr-TR" sz="4400" b="1" dirty="0" smtClean="0">
                <a:solidFill>
                  <a:srgbClr val="FF0000"/>
                </a:solidFill>
              </a:rPr>
              <a:t>istesi </a:t>
            </a:r>
            <a:endParaRPr lang="tr-TR" sz="4400" b="1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88173"/>
            <a:ext cx="936104" cy="8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886700" cy="1325563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2025-2026 </a:t>
            </a:r>
            <a:r>
              <a:rPr lang="tr-TR" sz="3600" b="1" dirty="0">
                <a:solidFill>
                  <a:srgbClr val="FF0000"/>
                </a:solidFill>
              </a:rPr>
              <a:t>Güz Döneminde Neden Tüm Birimlerde </a:t>
            </a:r>
            <a:r>
              <a:rPr lang="tr-TR" sz="3600" b="1" dirty="0" smtClean="0">
                <a:solidFill>
                  <a:srgbClr val="FF0000"/>
                </a:solidFill>
              </a:rPr>
              <a:t>Bologna </a:t>
            </a:r>
            <a:r>
              <a:rPr lang="tr-TR" sz="3600" b="1" dirty="0">
                <a:solidFill>
                  <a:srgbClr val="FF0000"/>
                </a:solidFill>
              </a:rPr>
              <a:t>Bilgilerinin </a:t>
            </a:r>
            <a:r>
              <a:rPr lang="tr-TR" sz="3600" b="1" dirty="0" smtClean="0">
                <a:solidFill>
                  <a:srgbClr val="FF0000"/>
                </a:solidFill>
              </a:rPr>
              <a:t>Güncellenmesi Gerekmektedir?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988839"/>
            <a:ext cx="7831782" cy="4680521"/>
          </a:xfrm>
        </p:spPr>
        <p:txBody>
          <a:bodyPr>
            <a:normAutofit lnSpcReduction="10000"/>
          </a:bodyPr>
          <a:lstStyle/>
          <a:p>
            <a:r>
              <a:rPr lang="tr-TR" b="1" dirty="0" smtClean="0"/>
              <a:t>2023 verilerine göre YÖK-Araştırma Üniversiteleri performans sıralamasında </a:t>
            </a:r>
            <a:r>
              <a:rPr lang="tr-TR" b="1" dirty="0" smtClean="0">
                <a:solidFill>
                  <a:srgbClr val="FF0000"/>
                </a:solidFill>
              </a:rPr>
              <a:t>22.</a:t>
            </a:r>
            <a:r>
              <a:rPr lang="tr-TR" b="1" dirty="0" smtClean="0"/>
              <a:t> sıradayız. </a:t>
            </a:r>
          </a:p>
          <a:p>
            <a:r>
              <a:rPr lang="tr-TR" dirty="0" smtClean="0"/>
              <a:t>2024 YÖK Araştırma Üniversiteleri değerlendirmesinde şu </a:t>
            </a:r>
            <a:r>
              <a:rPr lang="tr-TR" dirty="0"/>
              <a:t>anda bulunduğumuz</a:t>
            </a:r>
            <a:r>
              <a:rPr lang="tr-TR" b="1" dirty="0"/>
              <a:t> mevcut </a:t>
            </a:r>
            <a:r>
              <a:rPr lang="tr-TR" b="1" dirty="0" smtClean="0"/>
              <a:t>konumu koruma ve iyileştirme çabası içerisindeyiz. </a:t>
            </a:r>
            <a:r>
              <a:rPr lang="tr-TR" dirty="0" smtClean="0"/>
              <a:t> </a:t>
            </a:r>
            <a:endParaRPr lang="tr-TR" dirty="0"/>
          </a:p>
          <a:p>
            <a:r>
              <a:rPr lang="tr-TR" b="1" dirty="0"/>
              <a:t>Kurumsal Akreditasyon</a:t>
            </a:r>
            <a:r>
              <a:rPr lang="tr-TR" dirty="0"/>
              <a:t> sürecinde bir üniversite olarak, YÖK tarafından Bologna </a:t>
            </a:r>
            <a:r>
              <a:rPr lang="tr-TR" dirty="0" smtClean="0"/>
              <a:t>bilgileri </a:t>
            </a:r>
            <a:r>
              <a:rPr lang="tr-TR" dirty="0"/>
              <a:t>sık aralıklarla kontrol </a:t>
            </a:r>
            <a:r>
              <a:rPr lang="tr-TR" dirty="0" smtClean="0"/>
              <a:t>edilmektedir. Bu </a:t>
            </a:r>
            <a:r>
              <a:rPr lang="tr-TR" dirty="0"/>
              <a:t>nedenle Bologna ders öğretim planı bilgilerinin ve Bilgi paketi &amp; ders kataloğumuzdaki </a:t>
            </a:r>
            <a:r>
              <a:rPr lang="tr-TR" dirty="0" smtClean="0"/>
              <a:t>program tanıtım bilgilerin </a:t>
            </a:r>
            <a:r>
              <a:rPr lang="tr-TR" dirty="0"/>
              <a:t>her zaman güncel olmasına ihtiyaç </a:t>
            </a:r>
            <a:r>
              <a:rPr lang="tr-TR" dirty="0" smtClean="0"/>
              <a:t>duyulmaktadır.</a:t>
            </a:r>
            <a:endParaRPr lang="tr-TR" dirty="0"/>
          </a:p>
          <a:p>
            <a:r>
              <a:rPr lang="tr-TR" dirty="0" smtClean="0"/>
              <a:t>Birim </a:t>
            </a:r>
            <a:r>
              <a:rPr lang="tr-TR" dirty="0"/>
              <a:t>İç Değerlendirme </a:t>
            </a:r>
            <a:r>
              <a:rPr lang="tr-TR" dirty="0" smtClean="0"/>
              <a:t>Raporları</a:t>
            </a:r>
            <a:r>
              <a:rPr lang="tr-TR" dirty="0"/>
              <a:t> </a:t>
            </a:r>
            <a:r>
              <a:rPr lang="tr-TR" b="1" dirty="0"/>
              <a:t> (BİDR)</a:t>
            </a:r>
            <a:r>
              <a:rPr lang="tr-TR" dirty="0"/>
              <a:t> </a:t>
            </a:r>
            <a:r>
              <a:rPr lang="tr-TR" b="1" dirty="0" smtClean="0"/>
              <a:t>Ocak-Şubat </a:t>
            </a:r>
            <a:r>
              <a:rPr lang="tr-TR" dirty="0" smtClean="0"/>
              <a:t>aylarında,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Kurumsal </a:t>
            </a:r>
            <a:r>
              <a:rPr lang="tr-TR" b="1" dirty="0"/>
              <a:t>KİDR</a:t>
            </a:r>
            <a:r>
              <a:rPr lang="tr-TR" dirty="0"/>
              <a:t> </a:t>
            </a:r>
            <a:r>
              <a:rPr lang="tr-TR" dirty="0" smtClean="0"/>
              <a:t>raporu </a:t>
            </a:r>
            <a:r>
              <a:rPr lang="tr-TR" dirty="0"/>
              <a:t>ise </a:t>
            </a:r>
            <a:r>
              <a:rPr lang="tr-TR" b="1" dirty="0"/>
              <a:t>Şubat </a:t>
            </a:r>
            <a:r>
              <a:rPr lang="tr-TR" dirty="0"/>
              <a:t>ayında </a:t>
            </a:r>
            <a:r>
              <a:rPr lang="tr-TR" dirty="0" smtClean="0"/>
              <a:t>yazılacaktır. </a:t>
            </a:r>
          </a:p>
          <a:p>
            <a:r>
              <a:rPr lang="tr-TR" dirty="0" smtClean="0"/>
              <a:t>YÖK’ün </a:t>
            </a:r>
            <a:r>
              <a:rPr lang="tr-TR" dirty="0"/>
              <a:t>Üniversite İzleme ve Değerlendirme Genel </a:t>
            </a:r>
            <a:r>
              <a:rPr lang="tr-TR" dirty="0" smtClean="0"/>
              <a:t>Raporu </a:t>
            </a:r>
            <a:r>
              <a:rPr lang="tr-TR" b="1" dirty="0" smtClean="0"/>
              <a:t>(2024) yıl sonunda </a:t>
            </a:r>
            <a:r>
              <a:rPr lang="tr-TR" dirty="0" smtClean="0"/>
              <a:t>yayınlanacaktır.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51186"/>
            <a:ext cx="1262284" cy="110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9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Başlık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9252520" cy="864096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Calibri (Başlıklar)"/>
              </a:rPr>
              <a:t>Bologna </a:t>
            </a:r>
            <a:r>
              <a:rPr lang="tr-TR" sz="2800" b="1" dirty="0" smtClean="0">
                <a:solidFill>
                  <a:srgbClr val="FF0000"/>
                </a:solidFill>
                <a:latin typeface="Calibri (Başlıklar)"/>
              </a:rPr>
              <a:t>Sürecinde </a:t>
            </a:r>
            <a:r>
              <a:rPr lang="tr-TR" sz="2800" b="1" dirty="0" smtClean="0">
                <a:solidFill>
                  <a:srgbClr val="FF0000"/>
                </a:solidFill>
                <a:latin typeface="Calibri (Başlıklar)"/>
              </a:rPr>
              <a:t>Devam Etmekte olan Aksaklıklar</a:t>
            </a:r>
            <a:endParaRPr lang="tr-TR" sz="2800" b="1" dirty="0">
              <a:solidFill>
                <a:srgbClr val="FF0000"/>
              </a:solidFill>
              <a:latin typeface="Calibri (Başlıklar)"/>
            </a:endParaRPr>
          </a:p>
        </p:txBody>
      </p:sp>
      <p:sp>
        <p:nvSpPr>
          <p:cNvPr id="1048624" name="İçerik Yer Tutucus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Bologna ders koordinatörlerinin </a:t>
            </a:r>
            <a:r>
              <a:rPr lang="tr-TR" dirty="0"/>
              <a:t>isimlerinin sistemde güncel olmaması</a:t>
            </a:r>
            <a:r>
              <a:rPr lang="tr-TR" dirty="0" smtClean="0"/>
              <a:t>,</a:t>
            </a:r>
          </a:p>
          <a:p>
            <a:r>
              <a:rPr lang="tr-TR" dirty="0" smtClean="0"/>
              <a:t>Bazı derslerin İngilizce isimlerindeki yanlışlıklar,</a:t>
            </a:r>
          </a:p>
          <a:p>
            <a:r>
              <a:rPr lang="tr-TR" dirty="0" smtClean="0"/>
              <a:t>Bazı derslerin ders koordinatörlerinin otomasyon sisteminde hiç tanımlanmamış </a:t>
            </a:r>
            <a:r>
              <a:rPr lang="tr-TR" dirty="0" smtClean="0"/>
              <a:t>olması</a:t>
            </a:r>
            <a:r>
              <a:rPr lang="tr-TR" dirty="0"/>
              <a:t> </a:t>
            </a:r>
            <a:r>
              <a:rPr lang="tr-TR" dirty="0" smtClean="0"/>
              <a:t>(</a:t>
            </a:r>
            <a:r>
              <a:rPr lang="tr-TR" dirty="0"/>
              <a:t>S</a:t>
            </a:r>
            <a:r>
              <a:rPr lang="tr-TR" dirty="0" smtClean="0"/>
              <a:t>ahipsiz dersler)</a:t>
            </a:r>
          </a:p>
          <a:p>
            <a:r>
              <a:rPr lang="tr-TR" dirty="0" smtClean="0"/>
              <a:t> Lisans</a:t>
            </a:r>
            <a:r>
              <a:rPr lang="tr-TR" dirty="0" smtClean="0"/>
              <a:t>, yüksek lisans ve doktora derslerine ait Bologna ders </a:t>
            </a:r>
            <a:r>
              <a:rPr lang="tr-TR" dirty="0"/>
              <a:t>öğretim planı bilgilerinde yer alan eksikliklerin devam ediyor olması, </a:t>
            </a:r>
            <a:endParaRPr lang="tr-TR" dirty="0" smtClean="0"/>
          </a:p>
          <a:p>
            <a:r>
              <a:rPr lang="tr-TR" dirty="0"/>
              <a:t>Bazı birimlerde akademik yeterliliğin kanıtı olan Bilgi Paketi &amp; Ders </a:t>
            </a:r>
            <a:r>
              <a:rPr lang="tr-TR" dirty="0" smtClean="0"/>
              <a:t>Kataloğu bölümlerinde </a:t>
            </a:r>
            <a:r>
              <a:rPr lang="tr-TR" dirty="0" smtClean="0"/>
              <a:t>güncel </a:t>
            </a:r>
            <a:r>
              <a:rPr lang="tr-TR" dirty="0" smtClean="0"/>
              <a:t>olmayan Genel Tanıtım, Program Yeterliliği </a:t>
            </a:r>
            <a:r>
              <a:rPr lang="tr-TR" dirty="0"/>
              <a:t>- Türkiye Yükseköğretim Yeterlilikler Çerçevesi (TYYÇ) </a:t>
            </a:r>
            <a:r>
              <a:rPr lang="tr-TR" dirty="0" smtClean="0"/>
              <a:t>İlişkisi Matrisi,</a:t>
            </a:r>
            <a:r>
              <a:rPr lang="tr-TR" dirty="0"/>
              <a:t> </a:t>
            </a:r>
            <a:r>
              <a:rPr lang="tr-TR" dirty="0" smtClean="0"/>
              <a:t>Program Yeterliliği - Temel Alan Yeterlilikleri (TAY) İlişkisi Matrisi, </a:t>
            </a:r>
            <a:r>
              <a:rPr lang="tr-TR" dirty="0"/>
              <a:t>Adres İletişim </a:t>
            </a:r>
            <a:r>
              <a:rPr lang="tr-TR" dirty="0" smtClean="0"/>
              <a:t>Bilgileri başta olmak üzere tüm bilgilerin güncellenmemiş olması,</a:t>
            </a:r>
          </a:p>
          <a:p>
            <a:r>
              <a:rPr lang="tr-TR" dirty="0"/>
              <a:t>Bilgi Paketi &amp; Ders </a:t>
            </a:r>
            <a:r>
              <a:rPr lang="tr-TR" dirty="0" smtClean="0"/>
              <a:t>Kataloğunda Genel tanıtım bölümü, Programın kısa geçmişi başlığı altında üniversitemizin adının </a:t>
            </a:r>
            <a:r>
              <a:rPr lang="tr-TR" b="1" u="sng" dirty="0" smtClean="0"/>
              <a:t>hala</a:t>
            </a:r>
            <a:r>
              <a:rPr lang="tr-TR" dirty="0" smtClean="0"/>
              <a:t> </a:t>
            </a:r>
            <a:r>
              <a:rPr lang="tr-TR" b="1" dirty="0" smtClean="0"/>
              <a:t>Uludağ Üniversitesi </a:t>
            </a:r>
            <a:r>
              <a:rPr lang="tr-TR" dirty="0" smtClean="0"/>
              <a:t>olarak görünüyor olması!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/>
            </a:r>
            <a:br>
              <a:rPr lang="tr-TR" dirty="0"/>
            </a:br>
            <a:endParaRPr lang="tr-TR" dirty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724" y="5517232"/>
            <a:ext cx="936104" cy="8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3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8282" y="692696"/>
            <a:ext cx="8378518" cy="1080120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Bilgi Paketi &amp; Ders </a:t>
            </a:r>
            <a:br>
              <a:rPr lang="tr-TR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Kataloğundaki </a:t>
            </a:r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Genel Tanıtım Bölümlerinde Güncellemelerin </a:t>
            </a:r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Yapılması </a:t>
            </a:r>
            <a:endParaRPr lang="tr-TR" sz="2800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7" t="8951" r="14133"/>
          <a:stretch/>
        </p:blipFill>
        <p:spPr bwMode="auto">
          <a:xfrm>
            <a:off x="89028" y="2060849"/>
            <a:ext cx="4569440" cy="405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88173"/>
            <a:ext cx="936104" cy="821945"/>
          </a:xfrm>
          <a:prstGeom prst="rect">
            <a:avLst/>
          </a:prstGeom>
        </p:spPr>
      </p:pic>
      <p:pic>
        <p:nvPicPr>
          <p:cNvPr id="8" name="İçerik Yer Tutucusu 7"/>
          <p:cNvPicPr>
            <a:picLocks noGrp="1"/>
          </p:cNvPicPr>
          <p:nvPr>
            <p:ph sz="half" idx="2"/>
          </p:nvPr>
        </p:nvPicPr>
        <p:blipFill rotWithShape="1">
          <a:blip r:embed="rId4"/>
          <a:srcRect l="3306" t="21164" r="47752" b="16127"/>
          <a:stretch/>
        </p:blipFill>
        <p:spPr bwMode="auto">
          <a:xfrm>
            <a:off x="4658468" y="2060849"/>
            <a:ext cx="4485532" cy="4052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42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80120"/>
          </a:xfrm>
        </p:spPr>
        <p:txBody>
          <a:bodyPr>
            <a:no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  <a:latin typeface="+mn-lt"/>
              </a:rPr>
              <a:t>  </a:t>
            </a:r>
            <a:r>
              <a:rPr lang="tr-TR" sz="2400" b="1" dirty="0" smtClean="0">
                <a:solidFill>
                  <a:srgbClr val="FF0000"/>
                </a:solidFill>
                <a:latin typeface="+mn-lt"/>
              </a:rPr>
              <a:t>2025 </a:t>
            </a:r>
            <a:r>
              <a:rPr lang="tr-TR" sz="2400" b="1" dirty="0" smtClean="0">
                <a:solidFill>
                  <a:srgbClr val="FF0000"/>
                </a:solidFill>
                <a:latin typeface="+mn-lt"/>
              </a:rPr>
              <a:t>Güz Dönemi </a:t>
            </a:r>
            <a:r>
              <a:rPr lang="tr-TR" sz="2400" b="1" dirty="0" smtClean="0">
                <a:solidFill>
                  <a:srgbClr val="FF0000"/>
                </a:solidFill>
                <a:latin typeface="+mn-lt"/>
              </a:rPr>
              <a:t>Lisans ve Lisansüstü İş Takvimi:</a:t>
            </a:r>
            <a:r>
              <a:rPr lang="tr-TR" sz="2400" b="1" dirty="0">
                <a:solidFill>
                  <a:srgbClr val="FF0000"/>
                </a:solidFill>
              </a:rPr>
              <a:t/>
            </a:r>
            <a:br>
              <a:rPr lang="tr-TR" sz="2400" b="1" dirty="0">
                <a:solidFill>
                  <a:srgbClr val="FF0000"/>
                </a:solidFill>
              </a:rPr>
            </a:b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smtClean="0"/>
              <a:t>24</a:t>
            </a:r>
            <a:r>
              <a:rPr lang="en-US" b="1" dirty="0" smtClean="0"/>
              <a:t> </a:t>
            </a:r>
            <a:r>
              <a:rPr lang="en-US" b="1" dirty="0" err="1"/>
              <a:t>Ekim</a:t>
            </a:r>
            <a:r>
              <a:rPr lang="en-US" b="1" dirty="0"/>
              <a:t>-</a:t>
            </a:r>
            <a:r>
              <a:rPr lang="tr-TR" b="1" dirty="0" smtClean="0"/>
              <a:t>03</a:t>
            </a:r>
            <a:r>
              <a:rPr lang="en-US" b="1" dirty="0" smtClean="0"/>
              <a:t> </a:t>
            </a:r>
            <a:r>
              <a:rPr lang="en-US" b="1" dirty="0" err="1"/>
              <a:t>Kasım</a:t>
            </a:r>
            <a:r>
              <a:rPr lang="en-US" b="1" dirty="0"/>
              <a:t> </a:t>
            </a:r>
            <a:r>
              <a:rPr lang="en-US" b="1" dirty="0" smtClean="0"/>
              <a:t>202</a:t>
            </a:r>
            <a:r>
              <a:rPr lang="tr-TR" b="1" dirty="0" smtClean="0"/>
              <a:t>5</a:t>
            </a:r>
            <a:r>
              <a:rPr lang="en-US" b="1" dirty="0" smtClean="0"/>
              <a:t>:</a:t>
            </a:r>
            <a:r>
              <a:rPr lang="en-US" dirty="0" smtClean="0"/>
              <a:t> Bologna</a:t>
            </a:r>
            <a:r>
              <a:rPr lang="tr-TR" dirty="0" smtClean="0"/>
              <a:t> Birim Koordinatörü değişikliği talebi olan birimlerin ve </a:t>
            </a:r>
            <a:r>
              <a:rPr lang="tr-TR" dirty="0" smtClean="0"/>
              <a:t>d</a:t>
            </a:r>
            <a:r>
              <a:rPr lang="en-US" dirty="0" err="1" smtClean="0"/>
              <a:t>ers</a:t>
            </a:r>
            <a:r>
              <a:rPr lang="tr-TR" dirty="0" smtClean="0"/>
              <a:t> k</a:t>
            </a:r>
            <a:r>
              <a:rPr lang="en-US" dirty="0" err="1" smtClean="0"/>
              <a:t>oordinatörü</a:t>
            </a:r>
            <a:r>
              <a:rPr lang="en-US" dirty="0" smtClean="0"/>
              <a:t> </a:t>
            </a:r>
            <a:r>
              <a:rPr lang="en-US" dirty="0" err="1"/>
              <a:t>olmayan</a:t>
            </a:r>
            <a:r>
              <a:rPr lang="en-US" dirty="0"/>
              <a:t> </a:t>
            </a:r>
            <a:r>
              <a:rPr lang="en-US" dirty="0" err="1" smtClean="0"/>
              <a:t>dersler</a:t>
            </a:r>
            <a:r>
              <a:rPr lang="tr-TR" dirty="0" smtClean="0"/>
              <a:t>e </a:t>
            </a:r>
            <a:r>
              <a:rPr lang="tr-TR" dirty="0" smtClean="0"/>
              <a:t>yetkilendirilmesi </a:t>
            </a:r>
            <a:r>
              <a:rPr lang="tr-TR" dirty="0" smtClean="0"/>
              <a:t>istenen öğretim elemanlarının listelerinin Bologna koordinatörlüğüne e posta ile </a:t>
            </a:r>
            <a:r>
              <a:rPr lang="tr-TR" dirty="0" smtClean="0"/>
              <a:t>bildirilmesi </a:t>
            </a:r>
            <a:r>
              <a:rPr lang="tr-TR" dirty="0" smtClean="0"/>
              <a:t>(Eski koordinatör bilgileri de listeye dahil </a:t>
            </a:r>
            <a:r>
              <a:rPr lang="tr-TR" dirty="0" smtClean="0"/>
              <a:t>edilmelidir.)</a:t>
            </a:r>
            <a:endParaRPr lang="tr-TR" dirty="0" smtClean="0"/>
          </a:p>
          <a:p>
            <a:r>
              <a:rPr lang="tr-TR" b="1" dirty="0" smtClean="0"/>
              <a:t>03</a:t>
            </a:r>
            <a:r>
              <a:rPr lang="en-US" b="1" dirty="0" smtClean="0"/>
              <a:t>-</a:t>
            </a:r>
            <a:r>
              <a:rPr lang="tr-TR" b="1" dirty="0" smtClean="0"/>
              <a:t>07</a:t>
            </a:r>
            <a:r>
              <a:rPr lang="en-US" b="1" dirty="0" smtClean="0"/>
              <a:t> </a:t>
            </a:r>
            <a:r>
              <a:rPr lang="en-US" b="1" dirty="0" err="1"/>
              <a:t>Kasım</a:t>
            </a:r>
            <a:r>
              <a:rPr lang="en-US" b="1" dirty="0"/>
              <a:t> </a:t>
            </a:r>
            <a:r>
              <a:rPr lang="en-US" b="1" dirty="0" smtClean="0"/>
              <a:t>202</a:t>
            </a:r>
            <a:r>
              <a:rPr lang="tr-TR" b="1" dirty="0" smtClean="0"/>
              <a:t>5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tr-TR" dirty="0" smtClean="0"/>
              <a:t>D</a:t>
            </a:r>
            <a:r>
              <a:rPr lang="en-US" dirty="0" err="1" smtClean="0"/>
              <a:t>ers</a:t>
            </a:r>
            <a:r>
              <a:rPr lang="en-US" dirty="0" smtClean="0"/>
              <a:t> </a:t>
            </a:r>
            <a:r>
              <a:rPr lang="tr-TR" dirty="0"/>
              <a:t>K</a:t>
            </a:r>
            <a:r>
              <a:rPr lang="en-US" dirty="0" err="1" smtClean="0"/>
              <a:t>oordinatörü</a:t>
            </a:r>
            <a:r>
              <a:rPr lang="en-US" dirty="0" smtClean="0"/>
              <a:t> </a:t>
            </a:r>
            <a:r>
              <a:rPr lang="tr-TR" dirty="0" smtClean="0"/>
              <a:t>ve Bologna Birim Koordinatörü</a:t>
            </a:r>
            <a:r>
              <a:rPr lang="en-US" dirty="0"/>
              <a:t> </a:t>
            </a:r>
            <a:r>
              <a:rPr lang="en-US" dirty="0" err="1"/>
              <a:t>listelerinin</a:t>
            </a:r>
            <a:r>
              <a:rPr lang="tr-TR" dirty="0"/>
              <a:t> </a:t>
            </a:r>
            <a:r>
              <a:rPr lang="en-US" dirty="0" smtClean="0"/>
              <a:t>ÖİDB’</a:t>
            </a:r>
            <a:r>
              <a:rPr lang="tr-TR" dirty="0" smtClean="0"/>
              <a:t>ye</a:t>
            </a:r>
            <a:r>
              <a:rPr lang="en-US" dirty="0" smtClean="0"/>
              <a:t> </a:t>
            </a:r>
            <a:r>
              <a:rPr lang="en-US" dirty="0" err="1" smtClean="0"/>
              <a:t>bildirilmesi</a:t>
            </a:r>
            <a:r>
              <a:rPr lang="tr-TR" dirty="0" smtClean="0"/>
              <a:t>.</a:t>
            </a:r>
          </a:p>
          <a:p>
            <a:r>
              <a:rPr lang="tr-TR" b="1" dirty="0" smtClean="0"/>
              <a:t>10</a:t>
            </a:r>
            <a:r>
              <a:rPr lang="en-US" b="1" dirty="0" smtClean="0"/>
              <a:t>-</a:t>
            </a:r>
            <a:r>
              <a:rPr lang="tr-TR" b="1" dirty="0" smtClean="0"/>
              <a:t>14</a:t>
            </a:r>
            <a:r>
              <a:rPr lang="en-US" b="1" dirty="0" smtClean="0"/>
              <a:t> </a:t>
            </a:r>
            <a:r>
              <a:rPr lang="en-US" b="1" dirty="0" err="1"/>
              <a:t>Kasım</a:t>
            </a:r>
            <a:r>
              <a:rPr lang="en-US" b="1" dirty="0"/>
              <a:t> </a:t>
            </a:r>
            <a:r>
              <a:rPr lang="en-US" b="1" dirty="0" smtClean="0"/>
              <a:t>202</a:t>
            </a:r>
            <a:r>
              <a:rPr lang="tr-TR" b="1" dirty="0" smtClean="0"/>
              <a:t>5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tr-TR" dirty="0" smtClean="0"/>
              <a:t>öneril</a:t>
            </a:r>
            <a:r>
              <a:rPr lang="en-US" dirty="0" err="1" smtClean="0"/>
              <a:t>miş</a:t>
            </a:r>
            <a:r>
              <a:rPr lang="en-US" dirty="0" smtClean="0"/>
              <a:t> </a:t>
            </a:r>
            <a:r>
              <a:rPr lang="en-US" dirty="0"/>
              <a:t>Bologna </a:t>
            </a:r>
            <a:r>
              <a:rPr lang="tr-TR" dirty="0" smtClean="0"/>
              <a:t>D</a:t>
            </a:r>
            <a:r>
              <a:rPr lang="en-US" dirty="0" err="1" smtClean="0"/>
              <a:t>ers</a:t>
            </a:r>
            <a:r>
              <a:rPr lang="en-US" dirty="0" smtClean="0"/>
              <a:t> </a:t>
            </a:r>
            <a:r>
              <a:rPr lang="tr-TR" dirty="0" smtClean="0"/>
              <a:t>K</a:t>
            </a:r>
            <a:r>
              <a:rPr lang="en-US" dirty="0" err="1" smtClean="0"/>
              <a:t>oordinatör</a:t>
            </a:r>
            <a:r>
              <a:rPr lang="tr-TR" dirty="0" err="1" smtClean="0"/>
              <a:t>lerinin</a:t>
            </a:r>
            <a:r>
              <a:rPr lang="en-US" dirty="0" smtClean="0"/>
              <a:t> </a:t>
            </a:r>
            <a:r>
              <a:rPr lang="en-US" dirty="0"/>
              <a:t>ÖİDB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sistemde</a:t>
            </a:r>
            <a:r>
              <a:rPr lang="en-US" dirty="0"/>
              <a:t> </a:t>
            </a:r>
            <a:r>
              <a:rPr lang="en-US" dirty="0" err="1" smtClean="0"/>
              <a:t>yetkilendirilmesi</a:t>
            </a:r>
            <a:r>
              <a:rPr lang="tr-TR" dirty="0"/>
              <a:t> </a:t>
            </a:r>
            <a:endParaRPr lang="tr-TR" dirty="0" smtClean="0"/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  </a:t>
            </a:r>
            <a:r>
              <a:rPr lang="tr-TR" b="1" dirty="0" smtClean="0">
                <a:solidFill>
                  <a:srgbClr val="FF0000"/>
                </a:solidFill>
              </a:rPr>
              <a:t>Önemli Not: Bologna </a:t>
            </a:r>
            <a:r>
              <a:rPr lang="tr-TR" b="1" dirty="0" smtClean="0">
                <a:solidFill>
                  <a:srgbClr val="FF0000"/>
                </a:solidFill>
              </a:rPr>
              <a:t>Koordinatörlüğü personeli </a:t>
            </a:r>
            <a:r>
              <a:rPr lang="tr-TR" b="1" dirty="0" smtClean="0">
                <a:solidFill>
                  <a:srgbClr val="FF0000"/>
                </a:solidFill>
              </a:rPr>
              <a:t>bu</a:t>
            </a:r>
            <a:r>
              <a:rPr lang="tr-TR" b="1" dirty="0" smtClean="0">
                <a:solidFill>
                  <a:srgbClr val="FF0000"/>
                </a:solidFill>
              </a:rPr>
              <a:t> hafta ofiste olmayacaktır</a:t>
            </a:r>
            <a:r>
              <a:rPr lang="tr-TR" b="1" dirty="0">
                <a:solidFill>
                  <a:srgbClr val="FF0000"/>
                </a:solidFill>
              </a:rPr>
              <a:t>.</a:t>
            </a:r>
            <a:endParaRPr lang="tr-TR" b="1" dirty="0">
              <a:solidFill>
                <a:srgbClr val="FF0000"/>
              </a:solidFill>
            </a:endParaRPr>
          </a:p>
          <a:p>
            <a:r>
              <a:rPr lang="tr-TR" b="1" dirty="0" smtClean="0"/>
              <a:t>17</a:t>
            </a:r>
            <a:r>
              <a:rPr lang="en-US" b="1" dirty="0" smtClean="0"/>
              <a:t> </a:t>
            </a:r>
            <a:r>
              <a:rPr lang="en-US" b="1" dirty="0" err="1"/>
              <a:t>Kasım</a:t>
            </a:r>
            <a:r>
              <a:rPr lang="en-US" b="1" dirty="0"/>
              <a:t>-</a:t>
            </a:r>
            <a:r>
              <a:rPr lang="tr-TR" b="1" dirty="0" smtClean="0"/>
              <a:t>05 </a:t>
            </a:r>
            <a:r>
              <a:rPr lang="tr-TR" b="1" dirty="0"/>
              <a:t>Aralık </a:t>
            </a:r>
            <a:r>
              <a:rPr lang="en-US" b="1" dirty="0" smtClean="0"/>
              <a:t>202</a:t>
            </a:r>
            <a:r>
              <a:rPr lang="tr-TR" b="1" dirty="0" smtClean="0"/>
              <a:t>5</a:t>
            </a:r>
            <a:r>
              <a:rPr lang="en-US" b="1" dirty="0" smtClean="0"/>
              <a:t>: </a:t>
            </a:r>
            <a:r>
              <a:rPr lang="tr-TR" dirty="0" smtClean="0"/>
              <a:t>Program Koordinatörlerinin varsa program bilgilerindeki eksiklikleri, </a:t>
            </a:r>
            <a:r>
              <a:rPr lang="en-US" dirty="0" smtClean="0"/>
              <a:t>Bologna </a:t>
            </a:r>
            <a:r>
              <a:rPr lang="tr-TR" dirty="0"/>
              <a:t>d</a:t>
            </a:r>
            <a:r>
              <a:rPr lang="en-US" dirty="0" err="1" smtClean="0"/>
              <a:t>ers</a:t>
            </a:r>
            <a:r>
              <a:rPr lang="en-US" dirty="0" smtClean="0"/>
              <a:t> </a:t>
            </a:r>
            <a:r>
              <a:rPr lang="tr-TR" dirty="0"/>
              <a:t>k</a:t>
            </a:r>
            <a:r>
              <a:rPr lang="en-US" dirty="0" err="1" smtClean="0"/>
              <a:t>oordinatörlerinin</a:t>
            </a:r>
            <a:r>
              <a:rPr lang="en-US" dirty="0" smtClean="0"/>
              <a:t> </a:t>
            </a:r>
            <a:r>
              <a:rPr lang="tr-TR" dirty="0" smtClean="0"/>
              <a:t>ise </a:t>
            </a:r>
            <a:r>
              <a:rPr lang="en-US" dirty="0" err="1" smtClean="0"/>
              <a:t>ders</a:t>
            </a:r>
            <a:r>
              <a:rPr lang="en-US" dirty="0" smtClean="0"/>
              <a:t> </a:t>
            </a:r>
            <a:r>
              <a:rPr lang="en-US" dirty="0" err="1"/>
              <a:t>öğretim</a:t>
            </a:r>
            <a:r>
              <a:rPr lang="en-US" dirty="0"/>
              <a:t> </a:t>
            </a:r>
            <a:r>
              <a:rPr lang="en-US" dirty="0" err="1"/>
              <a:t>planı</a:t>
            </a:r>
            <a:r>
              <a:rPr lang="en-US" dirty="0"/>
              <a:t> </a:t>
            </a:r>
            <a:r>
              <a:rPr lang="en-US" dirty="0" err="1"/>
              <a:t>eksiği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derslerdeki</a:t>
            </a:r>
            <a:r>
              <a:rPr lang="en-US" dirty="0"/>
              <a:t> </a:t>
            </a:r>
            <a:r>
              <a:rPr lang="en-US" dirty="0" err="1"/>
              <a:t>eksiklikleri</a:t>
            </a:r>
            <a:r>
              <a:rPr lang="en-US" dirty="0"/>
              <a:t> </a:t>
            </a:r>
            <a:r>
              <a:rPr lang="en-US" dirty="0" err="1" smtClean="0"/>
              <a:t>tamamlamaları</a:t>
            </a:r>
            <a:r>
              <a:rPr lang="tr-TR" dirty="0"/>
              <a:t>.</a:t>
            </a:r>
            <a:endParaRPr lang="tr-TR" dirty="0" smtClean="0"/>
          </a:p>
          <a:p>
            <a:r>
              <a:rPr lang="en-US" dirty="0" smtClean="0"/>
              <a:t>Bologna </a:t>
            </a:r>
            <a:r>
              <a:rPr lang="tr-TR" dirty="0"/>
              <a:t>B</a:t>
            </a:r>
            <a:r>
              <a:rPr lang="en-US" dirty="0" err="1"/>
              <a:t>irim</a:t>
            </a:r>
            <a:r>
              <a:rPr lang="en-US" dirty="0"/>
              <a:t> </a:t>
            </a:r>
            <a:r>
              <a:rPr lang="tr-TR" dirty="0"/>
              <a:t>K</a:t>
            </a:r>
            <a:r>
              <a:rPr lang="en-US" dirty="0" err="1"/>
              <a:t>oordinatörleri</a:t>
            </a:r>
            <a:r>
              <a:rPr lang="tr-TR" dirty="0" err="1"/>
              <a:t>nin</a:t>
            </a:r>
            <a:r>
              <a:rPr lang="tr-TR" dirty="0"/>
              <a:t> </a:t>
            </a:r>
            <a:r>
              <a:rPr lang="en-US" dirty="0" err="1"/>
              <a:t>bölümlerine</a:t>
            </a:r>
            <a:r>
              <a:rPr lang="en-US" dirty="0"/>
              <a:t> </a:t>
            </a:r>
            <a:r>
              <a:rPr lang="en-US" dirty="0" err="1"/>
              <a:t>ait</a:t>
            </a:r>
            <a:r>
              <a:rPr lang="en-US" dirty="0"/>
              <a:t> </a:t>
            </a:r>
            <a:r>
              <a:rPr lang="tr-TR" dirty="0"/>
              <a:t>Bilgi Paketi &amp; Ders </a:t>
            </a:r>
            <a:r>
              <a:rPr lang="tr-TR" dirty="0"/>
              <a:t>Kataloğundaki </a:t>
            </a:r>
            <a:r>
              <a:rPr lang="tr-TR" dirty="0"/>
              <a:t>program tanıtım bilgilerini, program yeterlilikleri, program çıktıları ve matrislerdeki tüm bilgileri program koordinatörleri ile istişare ederek kontrolleri yapmaları.</a:t>
            </a:r>
          </a:p>
          <a:p>
            <a:r>
              <a:rPr lang="tr-TR" b="1" dirty="0" smtClean="0"/>
              <a:t>08</a:t>
            </a:r>
            <a:r>
              <a:rPr lang="en-US" b="1" dirty="0" smtClean="0"/>
              <a:t>-</a:t>
            </a:r>
            <a:r>
              <a:rPr lang="tr-TR" b="1" dirty="0" smtClean="0"/>
              <a:t>19</a:t>
            </a:r>
            <a:r>
              <a:rPr lang="en-US" b="1" dirty="0" smtClean="0"/>
              <a:t> </a:t>
            </a:r>
            <a:r>
              <a:rPr lang="en-US" b="1" dirty="0" err="1"/>
              <a:t>Aralık</a:t>
            </a:r>
            <a:r>
              <a:rPr lang="en-US" b="1" dirty="0"/>
              <a:t> </a:t>
            </a:r>
            <a:r>
              <a:rPr lang="en-US" b="1" dirty="0" smtClean="0"/>
              <a:t>202</a:t>
            </a:r>
            <a:r>
              <a:rPr lang="tr-TR" b="1" dirty="0" smtClean="0"/>
              <a:t>5</a:t>
            </a:r>
            <a:r>
              <a:rPr lang="en-US" b="1" dirty="0" smtClean="0"/>
              <a:t>: </a:t>
            </a:r>
            <a:r>
              <a:rPr lang="en-US" dirty="0"/>
              <a:t>Bologna </a:t>
            </a:r>
            <a:r>
              <a:rPr lang="tr-TR" dirty="0" smtClean="0"/>
              <a:t>B</a:t>
            </a:r>
            <a:r>
              <a:rPr lang="en-US" dirty="0" err="1" smtClean="0"/>
              <a:t>irim</a:t>
            </a:r>
            <a:r>
              <a:rPr lang="en-US" dirty="0" smtClean="0"/>
              <a:t> </a:t>
            </a:r>
            <a:r>
              <a:rPr lang="tr-TR" dirty="0" smtClean="0"/>
              <a:t>K</a:t>
            </a:r>
            <a:r>
              <a:rPr lang="en-US" dirty="0" err="1" smtClean="0"/>
              <a:t>oordinatörlerinin</a:t>
            </a:r>
            <a:r>
              <a:rPr lang="en-US" dirty="0" smtClean="0"/>
              <a:t> </a:t>
            </a:r>
            <a:r>
              <a:rPr lang="tr-TR" dirty="0"/>
              <a:t>kontrol listelerini </a:t>
            </a:r>
            <a:r>
              <a:rPr lang="tr-TR" dirty="0" smtClean="0"/>
              <a:t>kontrol etmeleri ve </a:t>
            </a:r>
            <a:r>
              <a:rPr lang="en-US" dirty="0" err="1" smtClean="0"/>
              <a:t>güncelleme</a:t>
            </a:r>
            <a:r>
              <a:rPr lang="en-US" dirty="0" smtClean="0"/>
              <a:t> </a:t>
            </a:r>
            <a:r>
              <a:rPr lang="en-US" dirty="0" err="1"/>
              <a:t>sürecindeki</a:t>
            </a:r>
            <a:r>
              <a:rPr lang="en-US" dirty="0"/>
              <a:t> son </a:t>
            </a:r>
            <a:r>
              <a:rPr lang="en-US" dirty="0" err="1"/>
              <a:t>durumu</a:t>
            </a:r>
            <a:r>
              <a:rPr lang="en-US" dirty="0"/>
              <a:t> </a:t>
            </a:r>
            <a:r>
              <a:rPr lang="en-US" dirty="0" err="1"/>
              <a:t>bildirir</a:t>
            </a:r>
            <a:r>
              <a:rPr lang="en-US" dirty="0"/>
              <a:t> </a:t>
            </a:r>
            <a:r>
              <a:rPr lang="en-US" dirty="0" err="1"/>
              <a:t>nihai</a:t>
            </a:r>
            <a:r>
              <a:rPr lang="en-US" dirty="0"/>
              <a:t> </a:t>
            </a:r>
            <a:r>
              <a:rPr lang="en-US" dirty="0" err="1"/>
              <a:t>raporlarını</a:t>
            </a:r>
            <a:r>
              <a:rPr lang="en-US" dirty="0"/>
              <a:t> </a:t>
            </a:r>
            <a:r>
              <a:rPr lang="en-US" u="sng" dirty="0" smtClean="0">
                <a:hlinkClick r:id="rId2"/>
              </a:rPr>
              <a:t>bologna@uludag.edu.tr</a:t>
            </a:r>
            <a:r>
              <a:rPr lang="en-US" dirty="0" smtClean="0"/>
              <a:t> </a:t>
            </a:r>
            <a:r>
              <a:rPr lang="en-US" dirty="0" err="1"/>
              <a:t>adresine</a:t>
            </a:r>
            <a:r>
              <a:rPr lang="en-US" dirty="0"/>
              <a:t> </a:t>
            </a:r>
            <a:r>
              <a:rPr lang="en-US" dirty="0" err="1"/>
              <a:t>göndermeleri</a:t>
            </a:r>
            <a:r>
              <a:rPr lang="en-US" dirty="0"/>
              <a:t>. 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931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+mn-lt"/>
              </a:rPr>
              <a:t>Kontrol </a:t>
            </a:r>
            <a:r>
              <a:rPr lang="tr-TR" b="1" dirty="0" smtClean="0">
                <a:solidFill>
                  <a:srgbClr val="FF0000"/>
                </a:solidFill>
                <a:latin typeface="+mn-lt"/>
              </a:rPr>
              <a:t>Listesi ve Nihai Raporlarının KİKSİS </a:t>
            </a:r>
            <a:r>
              <a:rPr lang="tr-TR" sz="3600" b="1" dirty="0" smtClean="0">
                <a:solidFill>
                  <a:srgbClr val="FF0000"/>
                </a:solidFill>
                <a:latin typeface="+mn-lt"/>
              </a:rPr>
              <a:t>Üzerinden Paylaşılması </a:t>
            </a:r>
            <a:endParaRPr lang="tr-TR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" t="8817" r="4132"/>
          <a:stretch/>
        </p:blipFill>
        <p:spPr>
          <a:xfrm>
            <a:off x="32273" y="1916832"/>
            <a:ext cx="8689295" cy="4320480"/>
          </a:xfrm>
        </p:spPr>
      </p:pic>
    </p:spTree>
    <p:extLst>
      <p:ext uri="{BB962C8B-B14F-4D97-AF65-F5344CB8AC3E}">
        <p14:creationId xmlns:p14="http://schemas.microsoft.com/office/powerpoint/2010/main" val="322349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Calibri  "/>
              </a:rPr>
              <a:t>Akreditasyon Süreci Devam Eden Lisans Programları ile İletişim</a:t>
            </a:r>
            <a:endParaRPr lang="tr-TR" b="1" dirty="0">
              <a:solidFill>
                <a:srgbClr val="FF0000"/>
              </a:solidFill>
              <a:latin typeface="Calibri  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Akreditasyon süreci devam </a:t>
            </a:r>
            <a:r>
              <a:rPr lang="tr-TR" dirty="0" smtClean="0"/>
              <a:t>eden lisans programlarının </a:t>
            </a:r>
            <a:r>
              <a:rPr lang="tr-TR" dirty="0"/>
              <a:t>Bologna Birim Koordinatörlerinin toplantı sonrasında koordinatörlüğümüz ile iletişime geçmeleri </a:t>
            </a:r>
            <a:r>
              <a:rPr lang="tr-TR" dirty="0" smtClean="0"/>
              <a:t>önem arz etmektedir.</a:t>
            </a:r>
            <a:endParaRPr lang="tr-TR" dirty="0"/>
          </a:p>
          <a:p>
            <a:r>
              <a:rPr lang="tr-TR" dirty="0" smtClean="0"/>
              <a:t>Bu programların Program bilgilerinin ve Bologna ders öğretim planı bilgilerinin BİDB ile de iletişim halinde olarak takipleri koordinatörlüğümüz tarafından yapılacaktır.</a:t>
            </a:r>
          </a:p>
          <a:p>
            <a:r>
              <a:rPr lang="tr-TR" dirty="0" smtClean="0"/>
              <a:t>Bilgi Paketi &amp; Ders </a:t>
            </a:r>
            <a:r>
              <a:rPr lang="tr-TR" dirty="0" smtClean="0"/>
              <a:t>Kataloğundaki bilgiler </a:t>
            </a:r>
            <a:r>
              <a:rPr lang="tr-TR" dirty="0" smtClean="0"/>
              <a:t>ve Bologna ders öğretim planı bilgileri iş takvimine de uygun olarak takip </a:t>
            </a:r>
            <a:r>
              <a:rPr lang="tr-TR" dirty="0" smtClean="0"/>
              <a:t>edilecek, </a:t>
            </a:r>
            <a:r>
              <a:rPr lang="tr-TR" dirty="0" smtClean="0"/>
              <a:t>eksikliklerin giderilmesi konusunda bu lisans programları ile </a:t>
            </a:r>
            <a:r>
              <a:rPr lang="tr-TR" dirty="0" smtClean="0"/>
              <a:t>aktif iletişim </a:t>
            </a:r>
            <a:r>
              <a:rPr lang="tr-TR" dirty="0" smtClean="0"/>
              <a:t>halinde olunacaktır.</a:t>
            </a:r>
          </a:p>
        </p:txBody>
      </p:sp>
    </p:spTree>
    <p:extLst>
      <p:ext uri="{BB962C8B-B14F-4D97-AF65-F5344CB8AC3E}">
        <p14:creationId xmlns:p14="http://schemas.microsoft.com/office/powerpoint/2010/main" val="129405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686800" cy="864096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>BUÜ Bologna </a:t>
            </a:r>
            <a:r>
              <a:rPr lang="tr-TR" sz="3200" b="1" dirty="0">
                <a:solidFill>
                  <a:srgbClr val="FF0000"/>
                </a:solidFill>
                <a:latin typeface="+mn-lt"/>
              </a:rPr>
              <a:t>B</a:t>
            </a:r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>irim Koordinatörlerimiz </a:t>
            </a:r>
            <a:br>
              <a:rPr lang="tr-TR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tr-TR" sz="3200" b="1" dirty="0" err="1" smtClean="0">
                <a:solidFill>
                  <a:srgbClr val="FF0000"/>
                </a:solidFill>
                <a:latin typeface="+mn-lt"/>
              </a:rPr>
              <a:t>Hoşgeldiniz</a:t>
            </a:r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>!  </a:t>
            </a:r>
            <a:br>
              <a:rPr lang="tr-TR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>2025-2026 Güz Dönemi</a:t>
            </a:r>
            <a:endParaRPr lang="tr-TR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0"/>
            <a:ext cx="1230137" cy="108012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055" y="0"/>
            <a:ext cx="956956" cy="88699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6717">
            <a:off x="146111" y="2165585"/>
            <a:ext cx="3365822" cy="266139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226">
            <a:off x="3342913" y="2153180"/>
            <a:ext cx="3049340" cy="266139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3724">
            <a:off x="6041362" y="2106576"/>
            <a:ext cx="2880320" cy="266139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673">
            <a:off x="1213432" y="4733357"/>
            <a:ext cx="2026940" cy="1918354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9619">
            <a:off x="3383145" y="4780105"/>
            <a:ext cx="2094186" cy="194151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1109">
            <a:off x="5633722" y="5254755"/>
            <a:ext cx="3037413" cy="101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4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3692" y="910118"/>
            <a:ext cx="7886700" cy="853977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BBK </a:t>
            </a:r>
            <a:r>
              <a:rPr lang="tr-TR" sz="3600" b="1" dirty="0" smtClean="0">
                <a:solidFill>
                  <a:srgbClr val="FF0000"/>
                </a:solidFill>
              </a:rPr>
              <a:t>Listesi, Bologna Doluluk Oranı ve Bologna Koordinatörlüğü’nden Haberlerin Web Sayfasında Güncellenmesi</a:t>
            </a:r>
            <a:r>
              <a:rPr lang="tr-TR" sz="3600" b="1" dirty="0">
                <a:solidFill>
                  <a:srgbClr val="FF0000"/>
                </a:solidFill>
              </a:rPr>
              <a:t/>
            </a:r>
            <a:br>
              <a:rPr lang="tr-TR" sz="3600" b="1" dirty="0">
                <a:solidFill>
                  <a:srgbClr val="FF0000"/>
                </a:solidFill>
              </a:rPr>
            </a:b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92182"/>
            <a:ext cx="7886700" cy="4018223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88173"/>
            <a:ext cx="936104" cy="8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000" b="1" dirty="0" smtClean="0">
                <a:solidFill>
                  <a:srgbClr val="FF0000"/>
                </a:solidFill>
              </a:rPr>
              <a:t>BOLOGNA KOORDİNATÖRLÜĞÜ TARAFINDAN 02.07.2025 TARİHİNDE REKTÖRLÜK </a:t>
            </a:r>
            <a:r>
              <a:rPr lang="tr-TR" sz="4000" b="1" dirty="0">
                <a:solidFill>
                  <a:srgbClr val="FF0000"/>
                </a:solidFill>
              </a:rPr>
              <a:t>KOORDİNATÖRLER TOPLANTISINDA PAYLAŞILAN EYLEM PLANLARI</a:t>
            </a:r>
            <a:endParaRPr lang="tr-TR" sz="4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88640"/>
            <a:ext cx="150966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7544" y="42406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+mn-lt"/>
              </a:rPr>
              <a:t>TEMMUZ-ARALIK 2025 DÖNEMİNDE YAPILACAK ÇALIŞMALAR </a:t>
            </a:r>
            <a:endParaRPr lang="tr-T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3" y="1556793"/>
            <a:ext cx="4998628" cy="3024336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88173"/>
            <a:ext cx="936104" cy="82194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193704"/>
            <a:ext cx="4931271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6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+mn-lt"/>
              </a:rPr>
              <a:t>TEMMUZ</a:t>
            </a:r>
            <a:r>
              <a:rPr lang="tr-TR" b="1" dirty="0" smtClean="0">
                <a:solidFill>
                  <a:srgbClr val="FF0000"/>
                </a:solidFill>
                <a:latin typeface="+mn-lt"/>
              </a:rPr>
              <a:t>-ARALIK </a:t>
            </a:r>
            <a:r>
              <a:rPr lang="tr-TR" b="1" dirty="0">
                <a:solidFill>
                  <a:srgbClr val="FF0000"/>
                </a:solidFill>
                <a:latin typeface="+mn-lt"/>
              </a:rPr>
              <a:t>2025 DÖNEMİNDE YAPILACAK ÇALIŞMALAR </a:t>
            </a:r>
            <a:endParaRPr lang="tr-TR" dirty="0">
              <a:latin typeface="+mn-lt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5184576" cy="3324027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293096"/>
            <a:ext cx="5201593" cy="239903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88173"/>
            <a:ext cx="936104" cy="8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6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5536" y="33188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+mn-lt"/>
              </a:rPr>
              <a:t>TEMMUZ</a:t>
            </a:r>
            <a:r>
              <a:rPr lang="tr-TR" b="1" dirty="0" smtClean="0">
                <a:solidFill>
                  <a:srgbClr val="FF0000"/>
                </a:solidFill>
                <a:latin typeface="+mn-lt"/>
              </a:rPr>
              <a:t>-ARALIK </a:t>
            </a:r>
            <a:r>
              <a:rPr lang="tr-TR" b="1" dirty="0">
                <a:solidFill>
                  <a:srgbClr val="FF0000"/>
                </a:solidFill>
                <a:latin typeface="+mn-lt"/>
              </a:rPr>
              <a:t>2025 DÖNEMİNDE YAPILACAK ÇALIŞMALAR </a:t>
            </a:r>
            <a:endParaRPr lang="tr-TR" dirty="0">
              <a:latin typeface="+mn-lt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5239494" cy="2776503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11" y="3789040"/>
            <a:ext cx="5531718" cy="255612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88173"/>
            <a:ext cx="936104" cy="8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9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+mn-lt"/>
              </a:rPr>
              <a:t>TEMMUZ</a:t>
            </a:r>
            <a:r>
              <a:rPr lang="tr-TR" b="1" dirty="0" smtClean="0">
                <a:solidFill>
                  <a:srgbClr val="FF0000"/>
                </a:solidFill>
                <a:latin typeface="+mn-lt"/>
              </a:rPr>
              <a:t>-ARALIK </a:t>
            </a:r>
            <a:r>
              <a:rPr lang="tr-TR" b="1" dirty="0">
                <a:solidFill>
                  <a:srgbClr val="FF0000"/>
                </a:solidFill>
                <a:latin typeface="+mn-lt"/>
              </a:rPr>
              <a:t>2025 DÖNEMİNDE YAPILACAK ÇALIŞMALAR </a:t>
            </a:r>
            <a:endParaRPr lang="tr-TR" dirty="0">
              <a:latin typeface="+mn-lt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76872"/>
            <a:ext cx="7886700" cy="2906600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88173"/>
            <a:ext cx="936104" cy="8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3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>
            <a:normAutofit/>
          </a:bodyPr>
          <a:lstStyle/>
          <a:p>
            <a:r>
              <a:rPr lang="tr-TR" sz="2700" b="1" dirty="0" smtClean="0">
                <a:solidFill>
                  <a:srgbClr val="FF0000"/>
                </a:solidFill>
                <a:latin typeface="+mn-lt"/>
              </a:rPr>
              <a:t>YENİ OLUŞTURULAN </a:t>
            </a:r>
            <a:br>
              <a:rPr lang="tr-TR" sz="2700" b="1" dirty="0" smtClean="0">
                <a:solidFill>
                  <a:srgbClr val="FF0000"/>
                </a:solidFill>
                <a:latin typeface="+mn-lt"/>
              </a:rPr>
            </a:br>
            <a:r>
              <a:rPr lang="tr-TR" sz="2700" b="1" dirty="0" smtClean="0">
                <a:solidFill>
                  <a:srgbClr val="FF0000"/>
                </a:solidFill>
                <a:latin typeface="+mn-lt"/>
              </a:rPr>
              <a:t>BOLOGNA</a:t>
            </a:r>
            <a:r>
              <a:rPr lang="tr-TR" sz="2700" dirty="0" smtClean="0"/>
              <a:t> </a:t>
            </a:r>
            <a:r>
              <a:rPr lang="tr-TR" sz="2700" b="1" dirty="0" smtClean="0">
                <a:solidFill>
                  <a:srgbClr val="FF0000"/>
                </a:solidFill>
                <a:latin typeface="+mn-lt"/>
              </a:rPr>
              <a:t>KOORDİNATÖRLÜĞÜ</a:t>
            </a:r>
            <a:r>
              <a:rPr lang="tr-TR" sz="2700" dirty="0" smtClean="0"/>
              <a:t> </a:t>
            </a:r>
            <a:r>
              <a:rPr lang="tr-TR" sz="2700" b="1" dirty="0" smtClean="0">
                <a:solidFill>
                  <a:srgbClr val="FF0000"/>
                </a:solidFill>
                <a:latin typeface="+mn-lt"/>
              </a:rPr>
              <a:t>DEĞERLENDİRME ANKETİ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836195"/>
          </a:xfrm>
        </p:spPr>
        <p:txBody>
          <a:bodyPr>
            <a:normAutofit/>
          </a:bodyPr>
          <a:lstStyle/>
          <a:p>
            <a:r>
              <a:rPr lang="tr-TR" dirty="0" smtClean="0"/>
              <a:t>2019 yılında aktif olarak kurulan Bologna </a:t>
            </a:r>
            <a:r>
              <a:rPr lang="tr-TR" dirty="0"/>
              <a:t>Koordinatörlüğü </a:t>
            </a:r>
            <a:r>
              <a:rPr lang="tr-TR" dirty="0" smtClean="0"/>
              <a:t>tarafından ilk </a:t>
            </a:r>
            <a:r>
              <a:rPr lang="tr-TR" dirty="0" smtClean="0"/>
              <a:t>kez </a:t>
            </a:r>
            <a:r>
              <a:rPr lang="tr-TR" dirty="0" smtClean="0"/>
              <a:t>Google </a:t>
            </a:r>
            <a:r>
              <a:rPr lang="tr-TR" dirty="0" err="1" smtClean="0"/>
              <a:t>Doc</a:t>
            </a:r>
            <a:r>
              <a:rPr lang="tr-TR" dirty="0" smtClean="0"/>
              <a:t> formunda bir Bologna Koordinatörlüğü Değerlendirme anketi oluşturulmuştur. </a:t>
            </a:r>
          </a:p>
          <a:p>
            <a:r>
              <a:rPr lang="tr-TR" dirty="0" smtClean="0"/>
              <a:t>Bu anket </a:t>
            </a:r>
            <a:r>
              <a:rPr lang="tr-TR" b="1" dirty="0"/>
              <a:t>27.10.2025 </a:t>
            </a:r>
            <a:r>
              <a:rPr lang="tr-TR" dirty="0"/>
              <a:t>tarihinde </a:t>
            </a:r>
            <a:r>
              <a:rPr lang="tr-TR" b="1" dirty="0"/>
              <a:t>Rektör </a:t>
            </a:r>
            <a:r>
              <a:rPr lang="tr-TR" b="1" dirty="0" err="1" smtClean="0"/>
              <a:t>Yard</a:t>
            </a:r>
            <a:r>
              <a:rPr lang="tr-TR" b="1" dirty="0" smtClean="0"/>
              <a:t>. Prof. Dr. İrfan </a:t>
            </a:r>
            <a:r>
              <a:rPr lang="tr-TR" b="1" dirty="0" err="1" smtClean="0"/>
              <a:t>Kırıştıoğlu</a:t>
            </a:r>
            <a:r>
              <a:rPr lang="tr-TR" b="1" dirty="0" smtClean="0"/>
              <a:t> </a:t>
            </a:r>
            <a:r>
              <a:rPr lang="tr-TR" dirty="0" smtClean="0"/>
              <a:t>hocanın imzası ile </a:t>
            </a:r>
            <a:r>
              <a:rPr lang="tr-TR" dirty="0" smtClean="0"/>
              <a:t>tüm  </a:t>
            </a:r>
            <a:r>
              <a:rPr lang="tr-TR" dirty="0"/>
              <a:t>birimlere </a:t>
            </a:r>
            <a:r>
              <a:rPr lang="tr-TR" dirty="0" smtClean="0"/>
              <a:t>duyurulacak ve anketin linki </a:t>
            </a:r>
            <a:r>
              <a:rPr lang="tr-TR" dirty="0" smtClean="0"/>
              <a:t>siz BBK hocalarımıza da e-posta </a:t>
            </a:r>
            <a:r>
              <a:rPr lang="tr-TR" dirty="0" smtClean="0"/>
              <a:t>ile duyurulacaktır. </a:t>
            </a:r>
            <a:r>
              <a:rPr lang="tr-TR" dirty="0" smtClean="0"/>
              <a:t>Sizin de yardımınız ile tüm </a:t>
            </a:r>
            <a:r>
              <a:rPr lang="tr-TR" dirty="0" smtClean="0"/>
              <a:t>öğretim elemanlarımızın bu </a:t>
            </a:r>
            <a:r>
              <a:rPr lang="tr-TR" dirty="0" smtClean="0"/>
              <a:t>ankete katılımı, </a:t>
            </a:r>
            <a:r>
              <a:rPr lang="tr-TR" dirty="0" smtClean="0"/>
              <a:t>koordinatörlüğümüzün </a:t>
            </a:r>
            <a:r>
              <a:rPr lang="tr-TR" dirty="0" smtClean="0"/>
              <a:t>güçlü ve gelişime açık yönlerini tespit etmemiz ve bundan sonraki süreçte </a:t>
            </a:r>
            <a:r>
              <a:rPr lang="tr-TR" dirty="0" smtClean="0"/>
              <a:t>daha </a:t>
            </a:r>
            <a:r>
              <a:rPr lang="tr-TR" dirty="0" smtClean="0"/>
              <a:t>verimli </a:t>
            </a:r>
            <a:r>
              <a:rPr lang="tr-TR" dirty="0" smtClean="0"/>
              <a:t>çalışabilmemiz </a:t>
            </a:r>
            <a:r>
              <a:rPr lang="tr-TR" dirty="0" smtClean="0"/>
              <a:t>için önem arz etmektedir.</a:t>
            </a:r>
          </a:p>
          <a:p>
            <a:r>
              <a:rPr lang="tr-TR" dirty="0" smtClean="0"/>
              <a:t>Bologna </a:t>
            </a:r>
            <a:r>
              <a:rPr lang="tr-TR" dirty="0" smtClean="0"/>
              <a:t>Koordinatörlüğü </a:t>
            </a:r>
            <a:r>
              <a:rPr lang="tr-TR" dirty="0" smtClean="0"/>
              <a:t>Değerlendirme </a:t>
            </a:r>
            <a:r>
              <a:rPr lang="tr-TR" dirty="0" smtClean="0"/>
              <a:t>Anketi üniversitemizdeki tüm paydaşlara  </a:t>
            </a:r>
            <a:r>
              <a:rPr lang="tr-TR" b="1" dirty="0" smtClean="0"/>
              <a:t>e-posta </a:t>
            </a:r>
            <a:r>
              <a:rPr lang="tr-TR" b="1" dirty="0" smtClean="0"/>
              <a:t>üzerinden </a:t>
            </a:r>
            <a:r>
              <a:rPr lang="tr-TR" dirty="0" smtClean="0"/>
              <a:t>gönderilecektir.</a:t>
            </a:r>
          </a:p>
          <a:p>
            <a:r>
              <a:rPr lang="tr-TR" dirty="0" smtClean="0"/>
              <a:t>Tüm birimlerin Bologna Koordinatörlüğü Değerlendirme Anketini doldurmaları konusunda göstereceğiniz </a:t>
            </a:r>
            <a:r>
              <a:rPr lang="tr-TR" b="1" dirty="0" smtClean="0"/>
              <a:t>hassasiyetten</a:t>
            </a:r>
            <a:r>
              <a:rPr lang="tr-TR" dirty="0" smtClean="0"/>
              <a:t> ötürü, şimdiden hepinize çok teşekkür ederiz!</a:t>
            </a:r>
            <a:r>
              <a:rPr lang="tr-TR" dirty="0" smtClean="0"/>
              <a:t>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96234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19814" cy="132556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>BOLOGNA</a:t>
            </a:r>
            <a:r>
              <a:rPr lang="tr-TR" sz="3200" dirty="0" smtClean="0">
                <a:latin typeface="+mn-lt"/>
              </a:rPr>
              <a:t> </a:t>
            </a:r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>KOORDİNATÖRLÜĞÜ</a:t>
            </a:r>
            <a:r>
              <a:rPr lang="tr-TR" sz="3200" dirty="0" smtClean="0">
                <a:latin typeface="+mn-lt"/>
              </a:rPr>
              <a:t> </a:t>
            </a:r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> DEĞERLENDİRME ANKETİ</a:t>
            </a:r>
            <a:endParaRPr lang="tr-TR" sz="3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5"/>
          <a:stretch/>
        </p:blipFill>
        <p:spPr>
          <a:xfrm>
            <a:off x="994784" y="1409890"/>
            <a:ext cx="6817575" cy="5133333"/>
          </a:xfrm>
        </p:spPr>
      </p:pic>
    </p:spTree>
    <p:extLst>
      <p:ext uri="{BB962C8B-B14F-4D97-AF65-F5344CB8AC3E}">
        <p14:creationId xmlns:p14="http://schemas.microsoft.com/office/powerpoint/2010/main" val="202320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tr-TR" sz="4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sz="4800" b="1" dirty="0" smtClean="0">
                <a:solidFill>
                  <a:srgbClr val="FF0000"/>
                </a:solidFill>
              </a:rPr>
              <a:t>SORULAR ve </a:t>
            </a:r>
            <a:r>
              <a:rPr lang="tr-TR" sz="4800" b="1" dirty="0" smtClean="0">
                <a:solidFill>
                  <a:srgbClr val="FF0000"/>
                </a:solidFill>
              </a:rPr>
              <a:t>ÖNERİLER…</a:t>
            </a:r>
            <a:endParaRPr lang="tr-TR" sz="4800" b="1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88173"/>
            <a:ext cx="936104" cy="8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9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275856" y="2955249"/>
            <a:ext cx="5868144" cy="1446405"/>
          </a:xfrm>
        </p:spPr>
        <p:txBody>
          <a:bodyPr>
            <a:normAutofit fontScale="90000"/>
          </a:bodyPr>
          <a:lstStyle/>
          <a:p>
            <a:r>
              <a:rPr lang="tr-TR" sz="4000" b="1" i="1" dirty="0" smtClean="0">
                <a:solidFill>
                  <a:srgbClr val="FF0000"/>
                </a:solidFill>
                <a:latin typeface="+mn-lt"/>
              </a:rPr>
              <a:t>Değerli zamanınız ve desteğinizden ötürü </a:t>
            </a:r>
            <a:r>
              <a:rPr lang="tr-TR" sz="4000" b="1" i="1" dirty="0" smtClean="0">
                <a:solidFill>
                  <a:srgbClr val="FF0000"/>
                </a:solidFill>
                <a:latin typeface="+mn-lt"/>
              </a:rPr>
              <a:t>çok teşekkür ederiz….</a:t>
            </a:r>
            <a:r>
              <a:rPr lang="tr-TR" sz="4000" b="1" i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</a:t>
            </a:r>
            <a:endParaRPr lang="tr-TR" sz="40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3487"/>
            <a:ext cx="9144000" cy="174714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7392"/>
            <a:ext cx="9144000" cy="72008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" y="1405523"/>
            <a:ext cx="9144000" cy="9211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8991"/>
            <a:ext cx="9144000" cy="9211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3633"/>
            <a:ext cx="9144000" cy="92113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9" y="814771"/>
            <a:ext cx="9144000" cy="438468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" y="1289841"/>
            <a:ext cx="9144000" cy="7908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36912"/>
            <a:ext cx="2160240" cy="189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7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+mn-lt"/>
              </a:rPr>
              <a:t>GÜNDEM</a:t>
            </a:r>
            <a:endParaRPr lang="tr-T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1610" y="980728"/>
            <a:ext cx="8229600" cy="5562869"/>
          </a:xfrm>
        </p:spPr>
        <p:txBody>
          <a:bodyPr>
            <a:normAutofit fontScale="92500" lnSpcReduction="10000"/>
          </a:bodyPr>
          <a:lstStyle/>
          <a:p>
            <a:pPr marL="624078" indent="-514350">
              <a:buClr>
                <a:srgbClr val="FF0000"/>
              </a:buClr>
              <a:buFont typeface="+mj-lt"/>
              <a:buAutoNum type="arabicPeriod"/>
            </a:pPr>
            <a:r>
              <a:rPr lang="tr-TR" dirty="0" smtClean="0"/>
              <a:t>Mayıs 2025 itibarı ile </a:t>
            </a:r>
            <a:r>
              <a:rPr lang="tr-TR" dirty="0"/>
              <a:t>Bologna’da son durum (14.05.2025</a:t>
            </a:r>
            <a:r>
              <a:rPr lang="tr-TR" dirty="0" smtClean="0"/>
              <a:t>)</a:t>
            </a:r>
          </a:p>
          <a:p>
            <a:pPr marL="624078" indent="-514350">
              <a:buClr>
                <a:srgbClr val="FF0000"/>
              </a:buClr>
              <a:buFont typeface="+mj-lt"/>
              <a:buAutoNum type="arabicPeriod"/>
            </a:pPr>
            <a:r>
              <a:rPr lang="tr-TR" dirty="0"/>
              <a:t>2025 Bahar-Yaz ve 2025 Güz Döneminde Bologna Koordinatörlüğü Tarafından Yürütülen Çalışmalar</a:t>
            </a:r>
          </a:p>
          <a:p>
            <a:pPr marL="624078" indent="-514350">
              <a:buClr>
                <a:srgbClr val="FF0000"/>
              </a:buClr>
              <a:buFont typeface="+mj-lt"/>
              <a:buAutoNum type="arabicPeriod"/>
            </a:pPr>
            <a:r>
              <a:rPr lang="tr-TR" dirty="0" smtClean="0"/>
              <a:t>BİDB tarafından Bologna ders öğretim planı bilgilerinin 2025-2026 akademik yılına kopyalanması (23.10.2025 )</a:t>
            </a:r>
          </a:p>
          <a:p>
            <a:pPr marL="624078" indent="-514350">
              <a:buClr>
                <a:srgbClr val="FF0000"/>
              </a:buClr>
              <a:buFont typeface="+mj-lt"/>
              <a:buAutoNum type="arabicPeriod"/>
            </a:pPr>
            <a:r>
              <a:rPr lang="tr-TR" dirty="0"/>
              <a:t>23.10.2025 </a:t>
            </a:r>
            <a:r>
              <a:rPr lang="tr-TR" dirty="0" smtClean="0"/>
              <a:t> Ekim itibari ile Bologna’da </a:t>
            </a:r>
            <a:r>
              <a:rPr lang="tr-TR" dirty="0"/>
              <a:t>son durum </a:t>
            </a:r>
            <a:r>
              <a:rPr lang="tr-TR" dirty="0" smtClean="0"/>
              <a:t>/ Birimlere </a:t>
            </a:r>
            <a:r>
              <a:rPr lang="tr-TR" dirty="0"/>
              <a:t>göre eksik ders listesinin paylaşılması</a:t>
            </a:r>
          </a:p>
          <a:p>
            <a:pPr marL="624078" indent="-514350">
              <a:buClr>
                <a:srgbClr val="FF0000"/>
              </a:buClr>
              <a:buFont typeface="+mj-lt"/>
              <a:buAutoNum type="arabicPeriod"/>
            </a:pPr>
            <a:r>
              <a:rPr lang="tr-TR" dirty="0" smtClean="0"/>
              <a:t>Bologna </a:t>
            </a:r>
            <a:r>
              <a:rPr lang="tr-TR" dirty="0"/>
              <a:t>Birim Koordinatörleri (BBK) </a:t>
            </a:r>
            <a:r>
              <a:rPr lang="tr-TR" dirty="0" smtClean="0"/>
              <a:t>listenin </a:t>
            </a:r>
            <a:r>
              <a:rPr lang="tr-TR" dirty="0"/>
              <a:t>güncellenmesi hakkında </a:t>
            </a:r>
            <a:r>
              <a:rPr lang="tr-TR" dirty="0" smtClean="0"/>
              <a:t>birimlere üst </a:t>
            </a:r>
            <a:r>
              <a:rPr lang="tr-TR" dirty="0" smtClean="0"/>
              <a:t>yazının </a:t>
            </a:r>
            <a:r>
              <a:rPr lang="tr-TR" dirty="0"/>
              <a:t>gönderilmesi </a:t>
            </a:r>
            <a:r>
              <a:rPr lang="tr-TR" dirty="0" smtClean="0"/>
              <a:t>(27.10.2025)</a:t>
            </a:r>
            <a:endParaRPr lang="tr-TR" dirty="0"/>
          </a:p>
          <a:p>
            <a:pPr marL="624078" indent="-514350">
              <a:buClr>
                <a:srgbClr val="FF0000"/>
              </a:buClr>
              <a:buFont typeface="+mj-lt"/>
              <a:buAutoNum type="arabicPeriod"/>
            </a:pPr>
            <a:r>
              <a:rPr lang="tr-TR" dirty="0"/>
              <a:t>Güncel BBK ve Ders Koordinatörleri listelerinin </a:t>
            </a:r>
            <a:r>
              <a:rPr lang="tr-TR" dirty="0" smtClean="0"/>
              <a:t>Bologna Koordinatörlüğüne bildirilmesi  </a:t>
            </a:r>
          </a:p>
          <a:p>
            <a:pPr marL="624078" indent="-514350">
              <a:buClr>
                <a:srgbClr val="FF0000"/>
              </a:buClr>
              <a:buFont typeface="+mj-lt"/>
              <a:buAutoNum type="arabicPeriod"/>
            </a:pPr>
            <a:r>
              <a:rPr lang="tr-TR" dirty="0" err="1" smtClean="0"/>
              <a:t>ÖİDB’nin</a:t>
            </a:r>
            <a:r>
              <a:rPr lang="tr-TR" dirty="0" smtClean="0"/>
              <a:t> BBK </a:t>
            </a:r>
            <a:r>
              <a:rPr lang="tr-TR" dirty="0"/>
              <a:t>ve Ders Koordinatörleri </a:t>
            </a:r>
            <a:r>
              <a:rPr lang="tr-TR" dirty="0" smtClean="0"/>
              <a:t>listelerinin güncellemesi </a:t>
            </a:r>
          </a:p>
          <a:p>
            <a:pPr marL="624078" indent="-514350">
              <a:buClr>
                <a:srgbClr val="FF0000"/>
              </a:buClr>
              <a:buFont typeface="+mj-lt"/>
              <a:buAutoNum type="arabicPeriod"/>
            </a:pPr>
            <a:r>
              <a:rPr lang="tr-TR" dirty="0" smtClean="0"/>
              <a:t>2025-2026 </a:t>
            </a:r>
            <a:r>
              <a:rPr lang="tr-TR" dirty="0"/>
              <a:t>Akademik </a:t>
            </a:r>
            <a:r>
              <a:rPr lang="tr-TR" dirty="0" smtClean="0"/>
              <a:t>Yılı Bologna Koordinatörlüğü İş Takvimi / Eylem </a:t>
            </a:r>
            <a:r>
              <a:rPr lang="tr-TR" dirty="0"/>
              <a:t>Planlarımız ve Nihai raporların </a:t>
            </a:r>
            <a:r>
              <a:rPr lang="tr-TR" dirty="0" smtClean="0"/>
              <a:t>gönderimi</a:t>
            </a:r>
          </a:p>
          <a:p>
            <a:pPr marL="624078" indent="-514350">
              <a:buClr>
                <a:srgbClr val="FF0000"/>
              </a:buClr>
              <a:buFont typeface="+mj-lt"/>
              <a:buAutoNum type="arabicPeriod"/>
            </a:pPr>
            <a:r>
              <a:rPr lang="tr-TR" dirty="0" smtClean="0"/>
              <a:t>Akreditasyon süreci devam eden lisans programlarının koordinatörlüğümüz ile iletişime geçmeleri ve takip sürecinin koordinatörlüğümüzce yapılması</a:t>
            </a:r>
          </a:p>
          <a:p>
            <a:pPr marL="624078" indent="-514350">
              <a:buClr>
                <a:srgbClr val="FF0000"/>
              </a:buClr>
              <a:buFont typeface="+mj-lt"/>
              <a:buAutoNum type="arabicPeriod"/>
            </a:pPr>
            <a:r>
              <a:rPr lang="tr-TR" dirty="0" smtClean="0"/>
              <a:t>Bologna </a:t>
            </a:r>
            <a:r>
              <a:rPr lang="tr-TR" dirty="0" smtClean="0"/>
              <a:t>Koordinatörlüğü Değerlendirme</a:t>
            </a:r>
            <a:r>
              <a:rPr lang="tr-TR" dirty="0" smtClean="0"/>
              <a:t> </a:t>
            </a:r>
            <a:r>
              <a:rPr lang="tr-TR" dirty="0" smtClean="0"/>
              <a:t>Anketi</a:t>
            </a:r>
          </a:p>
          <a:p>
            <a:pPr marL="624078" indent="-514350">
              <a:buClr>
                <a:srgbClr val="FF0000"/>
              </a:buClr>
              <a:buFont typeface="+mj-lt"/>
              <a:buAutoNum type="arabicPeriod"/>
            </a:pPr>
            <a:r>
              <a:rPr lang="tr-TR" dirty="0" smtClean="0"/>
              <a:t>Sorular &amp; </a:t>
            </a:r>
            <a:r>
              <a:rPr lang="tr-TR" dirty="0" smtClean="0"/>
              <a:t>Öneriler</a:t>
            </a:r>
            <a:endParaRPr lang="tr-TR" dirty="0"/>
          </a:p>
          <a:p>
            <a:pPr marL="109728" indent="0">
              <a:buClr>
                <a:schemeClr val="tx1"/>
              </a:buClr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88173"/>
            <a:ext cx="936104" cy="8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0362" y="476673"/>
            <a:ext cx="8097744" cy="1608160"/>
          </a:xfrm>
          <a:solidFill>
            <a:schemeClr val="bg2">
              <a:alpha val="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+mn-lt"/>
              </a:rPr>
              <a:t>Mayıs </a:t>
            </a:r>
            <a:r>
              <a:rPr lang="tr-TR" b="1" dirty="0" smtClean="0">
                <a:solidFill>
                  <a:srgbClr val="FF0000"/>
                </a:solidFill>
                <a:latin typeface="+mn-lt"/>
              </a:rPr>
              <a:t>2025 </a:t>
            </a:r>
            <a:r>
              <a:rPr lang="tr-TR" b="1" dirty="0">
                <a:solidFill>
                  <a:srgbClr val="FF0000"/>
                </a:solidFill>
                <a:latin typeface="+mn-lt"/>
              </a:rPr>
              <a:t>itibarı ile Bologna’da </a:t>
            </a:r>
            <a:r>
              <a:rPr lang="tr-TR" b="1" dirty="0" smtClean="0">
                <a:solidFill>
                  <a:srgbClr val="FF0000"/>
                </a:solidFill>
                <a:latin typeface="+mn-lt"/>
              </a:rPr>
              <a:t>Son </a:t>
            </a:r>
            <a:r>
              <a:rPr lang="tr-TR" b="1" dirty="0">
                <a:solidFill>
                  <a:srgbClr val="FF0000"/>
                </a:solidFill>
                <a:latin typeface="+mn-lt"/>
              </a:rPr>
              <a:t>D</a:t>
            </a:r>
            <a:r>
              <a:rPr lang="tr-TR" b="1" dirty="0" smtClean="0">
                <a:solidFill>
                  <a:srgbClr val="FF0000"/>
                </a:solidFill>
                <a:latin typeface="+mn-lt"/>
              </a:rPr>
              <a:t>urum </a:t>
            </a:r>
            <a:r>
              <a:rPr lang="tr-TR" b="1" dirty="0" smtClean="0">
                <a:solidFill>
                  <a:srgbClr val="FF0000"/>
                </a:solidFill>
                <a:latin typeface="+mn-lt"/>
              </a:rPr>
              <a:t>(14.05.2025): % 100</a:t>
            </a:r>
            <a:endParaRPr lang="tr-T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44" y="1825625"/>
            <a:ext cx="7735712" cy="4351338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88173"/>
            <a:ext cx="936104" cy="8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8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1 of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3713"/>
            <a:ext cx="9185468" cy="71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46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9632" y="365126"/>
            <a:ext cx="7255718" cy="1325563"/>
          </a:xfrm>
        </p:spPr>
        <p:txBody>
          <a:bodyPr>
            <a:normAutofit/>
          </a:bodyPr>
          <a:lstStyle/>
          <a:p>
            <a:pPr algn="ctr"/>
            <a:r>
              <a:rPr lang="tr-TR" sz="3600" b="1" cap="all" dirty="0" smtClean="0">
                <a:solidFill>
                  <a:srgbClr val="FF0000"/>
                </a:solidFill>
              </a:rPr>
              <a:t>ÜNİVERSİTEMİZİN 5 </a:t>
            </a:r>
            <a:r>
              <a:rPr lang="tr-TR" sz="3600" b="1" cap="all" dirty="0">
                <a:solidFill>
                  <a:srgbClr val="FF0000"/>
                </a:solidFill>
              </a:rPr>
              <a:t>yıllık tam akreditasyon </a:t>
            </a:r>
            <a:r>
              <a:rPr lang="tr-TR" sz="3600" b="1" cap="all" dirty="0" smtClean="0">
                <a:solidFill>
                  <a:srgbClr val="FF0000"/>
                </a:solidFill>
              </a:rPr>
              <a:t>başarısı!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3"/>
          </a:xfrm>
        </p:spPr>
        <p:txBody>
          <a:bodyPr>
            <a:noAutofit/>
          </a:bodyPr>
          <a:lstStyle/>
          <a:p>
            <a:pPr algn="just"/>
            <a:r>
              <a:rPr lang="tr-TR" sz="2200" dirty="0"/>
              <a:t>YÖKAK tarafından verilen ve kalite güvencesi alanında en üst düzey değerlendirmelerden biri olan 5 yıllık tam akreditasyon belgesi, </a:t>
            </a:r>
            <a:r>
              <a:rPr lang="tr-TR" sz="2200" dirty="0" smtClean="0"/>
              <a:t>üniversitemiz tarafından </a:t>
            </a:r>
            <a:r>
              <a:rPr lang="tr-TR" sz="2200" dirty="0"/>
              <a:t>başarıyla </a:t>
            </a:r>
            <a:r>
              <a:rPr lang="tr-TR" sz="2200" dirty="0" smtClean="0"/>
              <a:t>alınmıştır. </a:t>
            </a:r>
          </a:p>
          <a:p>
            <a:pPr algn="just"/>
            <a:r>
              <a:rPr lang="tr-TR" sz="2200" dirty="0" smtClean="0"/>
              <a:t>YÖKAK </a:t>
            </a:r>
            <a:r>
              <a:rPr lang="tr-TR" sz="2200" dirty="0"/>
              <a:t>değerlendirme heyetinin gerçekleştirdiği saha ziyaretleri sonucunda, kalite güvencesi sisteminin tüm koşullarını başarıyla karşılayan BUÜ, </a:t>
            </a:r>
            <a:r>
              <a:rPr lang="tr-TR" sz="2200" b="1" dirty="0">
                <a:solidFill>
                  <a:srgbClr val="FF0000"/>
                </a:solidFill>
              </a:rPr>
              <a:t>18 Temmuz 2025</a:t>
            </a:r>
            <a:r>
              <a:rPr lang="tr-TR" sz="2200" dirty="0"/>
              <a:t> tarihli kurul kararıyla </a:t>
            </a:r>
            <a:r>
              <a:rPr lang="tr-TR" sz="2200" b="1" dirty="0">
                <a:solidFill>
                  <a:srgbClr val="FF0000"/>
                </a:solidFill>
              </a:rPr>
              <a:t>“Tam Akredite”</a:t>
            </a:r>
            <a:r>
              <a:rPr lang="tr-TR" sz="2200" dirty="0"/>
              <a:t> üniversite ilan </a:t>
            </a:r>
            <a:r>
              <a:rPr lang="tr-TR" sz="2200" dirty="0" smtClean="0"/>
              <a:t>edilmiştir.</a:t>
            </a:r>
          </a:p>
          <a:p>
            <a:pPr algn="just"/>
            <a:r>
              <a:rPr lang="tr-TR" sz="2200" dirty="0" smtClean="0"/>
              <a:t>Bu akreditasyon </a:t>
            </a:r>
            <a:r>
              <a:rPr lang="tr-TR" sz="2200" dirty="0"/>
              <a:t>belgesi, üniversitemizde </a:t>
            </a:r>
            <a:r>
              <a:rPr lang="tr-TR" sz="2200" b="1" dirty="0"/>
              <a:t>liderlik, yönetişim ve kalite, eğitim-öğretim, araştırma-geliştirme ve toplumsal katkı süreçlerinin, sürekli iyileştirme kültürü çerçevesinde gelişerek, uluslararası yükseköğretim standartlarına uygun olduğunun </a:t>
            </a:r>
            <a:r>
              <a:rPr lang="tr-TR" sz="2200" dirty="0"/>
              <a:t>göstergesidir. Bu başarı tüm birimlerimiz, akademik, idari çalışanlarımız, öğrencilerimiz ve dış paydaşlarımız ile </a:t>
            </a:r>
            <a:r>
              <a:rPr lang="tr-TR" sz="2200" b="1" dirty="0"/>
              <a:t>2023 yılından bugüne</a:t>
            </a:r>
            <a:r>
              <a:rPr lang="tr-TR" sz="2200" dirty="0"/>
              <a:t> hayata geçirilen sistematik ve kararlı çalışmanın </a:t>
            </a:r>
            <a:r>
              <a:rPr lang="tr-TR" sz="2200" dirty="0" smtClean="0"/>
              <a:t>sonucudur.</a:t>
            </a:r>
            <a:endParaRPr lang="tr-TR" sz="2200" dirty="0"/>
          </a:p>
        </p:txBody>
      </p:sp>
      <p:pic>
        <p:nvPicPr>
          <p:cNvPr id="1026" name="Picture 2" descr="TED Üniversitesine 5 Yıl Süreyle 'Tam Akreditasyon' Hakkı Verildi -  Memurlar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1789566" cy="89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/>
          <p:nvPr/>
        </p:nvPicPr>
        <p:blipFill rotWithShape="1">
          <a:blip r:embed="rId3"/>
          <a:srcRect l="63105" t="24211" r="21279" b="32099"/>
          <a:stretch/>
        </p:blipFill>
        <p:spPr bwMode="auto">
          <a:xfrm>
            <a:off x="8065770" y="216355"/>
            <a:ext cx="899160" cy="1415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427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6600" b="1" dirty="0" smtClean="0">
                <a:solidFill>
                  <a:srgbClr val="FF0000"/>
                </a:solidFill>
              </a:rPr>
              <a:t>TEŞEKKÜR!</a:t>
            </a:r>
            <a:endParaRPr lang="tr-TR" sz="66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4000" dirty="0" smtClean="0"/>
              <a:t>Enstitülerimiz, </a:t>
            </a:r>
            <a:r>
              <a:rPr lang="tr-TR" sz="4000" dirty="0"/>
              <a:t>devlet </a:t>
            </a:r>
            <a:r>
              <a:rPr lang="tr-TR" sz="4000" dirty="0" smtClean="0"/>
              <a:t>konservatuvarımız ve fakültelerimizden </a:t>
            </a:r>
            <a:r>
              <a:rPr lang="tr-TR" sz="4000" dirty="0" smtClean="0"/>
              <a:t>görevlendirilen </a:t>
            </a:r>
            <a:r>
              <a:rPr lang="tr-TR" sz="4000" dirty="0" smtClean="0"/>
              <a:t>Bologna Birim Koordinatörleri olarak, Bologna Koordinatörlüğümüzün yıl boyunca yürüttüğü güncelleme çalışmalarına vermiş olduğunuz tam destek ve bu çalışmalara ayırmış olduğunuz değerli zamanınızdan ötürü hepinize </a:t>
            </a:r>
            <a:r>
              <a:rPr lang="tr-TR" sz="4000" dirty="0" smtClean="0"/>
              <a:t>çok teşekkür </a:t>
            </a:r>
            <a:r>
              <a:rPr lang="tr-TR" sz="4000" dirty="0" smtClean="0"/>
              <a:t>ederiz.</a:t>
            </a:r>
          </a:p>
          <a:p>
            <a:pPr algn="just"/>
            <a:endParaRPr lang="tr-TR" dirty="0"/>
          </a:p>
        </p:txBody>
      </p:sp>
      <p:pic>
        <p:nvPicPr>
          <p:cNvPr id="4" name="Resi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30190"/>
            <a:ext cx="1440160" cy="133486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5431"/>
            <a:ext cx="1713327" cy="1504384"/>
          </a:xfrm>
          <a:prstGeom prst="rect">
            <a:avLst/>
          </a:prstGeom>
        </p:spPr>
      </p:pic>
      <p:sp>
        <p:nvSpPr>
          <p:cNvPr id="6" name="AutoShape 2" descr="Alkış GIF - PHONEKY'den İndirin ve Paylaşı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AutoShape 8" descr="Bursa Uludağ Üniversites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" name="Resim 8"/>
          <p:cNvPicPr/>
          <p:nvPr/>
        </p:nvPicPr>
        <p:blipFill rotWithShape="1">
          <a:blip r:embed="rId4"/>
          <a:srcRect l="69006" t="28507" r="10886" b="34104"/>
          <a:stretch/>
        </p:blipFill>
        <p:spPr bwMode="auto">
          <a:xfrm>
            <a:off x="6610536" y="5517232"/>
            <a:ext cx="1157605" cy="1210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50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98356" y="332656"/>
            <a:ext cx="8547288" cy="1450757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+mn-lt"/>
              </a:rPr>
              <a:t>2025 </a:t>
            </a:r>
            <a:r>
              <a:rPr lang="tr-TR" b="1" dirty="0" smtClean="0">
                <a:solidFill>
                  <a:srgbClr val="FF0000"/>
                </a:solidFill>
                <a:latin typeface="+mn-lt"/>
              </a:rPr>
              <a:t>Bahar- Yaz, 2025 </a:t>
            </a:r>
            <a:r>
              <a:rPr lang="tr-TR" b="1" dirty="0">
                <a:solidFill>
                  <a:srgbClr val="FF0000"/>
                </a:solidFill>
                <a:latin typeface="+mn-lt"/>
              </a:rPr>
              <a:t>Güz Döneminde Bologna Koordinatörlüğü Olarak Yürütülen </a:t>
            </a:r>
            <a:r>
              <a:rPr lang="tr-TR" b="1" dirty="0" smtClean="0">
                <a:solidFill>
                  <a:srgbClr val="FF0000"/>
                </a:solidFill>
                <a:latin typeface="+mn-lt"/>
              </a:rPr>
              <a:t>Çalışmalar</a:t>
            </a:r>
            <a:endParaRPr lang="tr-T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916831"/>
            <a:ext cx="8119814" cy="4260131"/>
          </a:xfrm>
        </p:spPr>
        <p:txBody>
          <a:bodyPr>
            <a:normAutofit/>
          </a:bodyPr>
          <a:lstStyle/>
          <a:p>
            <a:pPr algn="just"/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88173"/>
            <a:ext cx="936104" cy="82194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77875" y="2027896"/>
            <a:ext cx="7975798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478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2025 Yaz döneminde meslek </a:t>
            </a:r>
            <a:r>
              <a:rPr lang="tr-TR" sz="2000" dirty="0"/>
              <a:t>y</a:t>
            </a:r>
            <a:r>
              <a:rPr lang="tr-TR" sz="2000" dirty="0" smtClean="0"/>
              <a:t>üksekokullarında </a:t>
            </a:r>
            <a:r>
              <a:rPr lang="tr-TR" sz="2000" dirty="0"/>
              <a:t>a</a:t>
            </a:r>
            <a:r>
              <a:rPr lang="tr-TR" sz="2000" dirty="0" smtClean="0"/>
              <a:t>kreditasyon </a:t>
            </a:r>
            <a:r>
              <a:rPr lang="tr-TR" sz="2000" dirty="0"/>
              <a:t>s</a:t>
            </a:r>
            <a:r>
              <a:rPr lang="tr-TR" sz="2000" dirty="0" smtClean="0"/>
              <a:t>üreci devam eden 10 programın MEDEK </a:t>
            </a:r>
            <a:r>
              <a:rPr lang="tr-TR" sz="2000" dirty="0" smtClean="0"/>
              <a:t>değerlendirme sürecine yönelik yoğun bir revizyon / hazırlık süreci yürütülmüştür. </a:t>
            </a:r>
            <a:endParaRPr lang="tr-TR" sz="2000" dirty="0" smtClean="0"/>
          </a:p>
          <a:p>
            <a:pPr marL="395478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Bu programların </a:t>
            </a:r>
            <a:r>
              <a:rPr lang="tr-TR" sz="2000" dirty="0" smtClean="0"/>
              <a:t>Bilgi </a:t>
            </a:r>
            <a:r>
              <a:rPr lang="tr-TR" sz="2000" dirty="0"/>
              <a:t>Paketi &amp; Ders </a:t>
            </a:r>
            <a:r>
              <a:rPr lang="tr-TR" sz="2000" dirty="0" smtClean="0"/>
              <a:t>Kataloğundaki program bilgileri bölümlerinde ve Bologna ders öğretim planı </a:t>
            </a:r>
            <a:r>
              <a:rPr lang="tr-TR" sz="2000" dirty="0"/>
              <a:t>bilgilerinde rastlanan </a:t>
            </a:r>
            <a:r>
              <a:rPr lang="tr-TR" sz="2000" dirty="0" smtClean="0"/>
              <a:t>eksiklikler ve tamamlanması gereken ça</a:t>
            </a:r>
            <a:r>
              <a:rPr lang="tr-TR" sz="2000" dirty="0" smtClean="0"/>
              <a:t>lışmalar, MYO Koordinatörlüğü, MYO </a:t>
            </a:r>
            <a:r>
              <a:rPr lang="tr-TR" sz="2000" dirty="0"/>
              <a:t>Müdürlükleri, Program Başkanları ve Bologna Birim Koordinatörleri ile </a:t>
            </a:r>
            <a:r>
              <a:rPr lang="tr-TR" sz="2000" dirty="0" smtClean="0"/>
              <a:t>görüşülmüş ve verilen iş takvimi kapsamında süreç takip edilmiştir (03.09.2025)</a:t>
            </a:r>
          </a:p>
          <a:p>
            <a:pPr marL="395478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MEYOK ön lisans ders içerikleri 2025-2026 eğitim öğretim yılına kopyalanmış, kopyalanma sonrasında açığa çıkan eksiklikler 14.10.25 tarihinde MEYOK </a:t>
            </a:r>
            <a:r>
              <a:rPr lang="tr-TR" sz="2000" dirty="0" err="1" smtClean="0"/>
              <a:t>lardan</a:t>
            </a:r>
            <a:r>
              <a:rPr lang="tr-TR" sz="2000" dirty="0" smtClean="0"/>
              <a:t> görevli </a:t>
            </a:r>
            <a:r>
              <a:rPr lang="tr-TR" sz="2000" dirty="0" err="1" smtClean="0"/>
              <a:t>BBK’lar</a:t>
            </a:r>
            <a:r>
              <a:rPr lang="tr-TR" sz="2000" dirty="0" smtClean="0"/>
              <a:t> ile paylaşılmıştır. </a:t>
            </a:r>
          </a:p>
          <a:p>
            <a:pPr marL="395478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Akreditasyon süreci devam eden 10 program, 03-05 Kasım 2025 tarihleri arasındaki değerlendirme sürecine hazır hale getirilmeye çalışılmaktadır.  </a:t>
            </a:r>
            <a:endParaRPr lang="tr-TR" sz="2000" dirty="0" smtClean="0"/>
          </a:p>
          <a:p>
            <a:pPr marL="395478" indent="-285750">
              <a:buFont typeface="Arial" panose="020B0604020202020204" pitchFamily="34" charset="0"/>
              <a:buChar char="•"/>
            </a:pPr>
            <a:endParaRPr lang="tr-TR" sz="2400" dirty="0" smtClean="0"/>
          </a:p>
          <a:p>
            <a:pPr marL="395478" indent="-28575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dirty="0"/>
          </a:p>
          <a:p>
            <a:endParaRPr lang="tr-T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dirty="0"/>
          </a:p>
          <a:p>
            <a:pPr marL="395478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395478" indent="-285750">
              <a:buFont typeface="Arial" panose="020B0604020202020204" pitchFamily="34" charset="0"/>
              <a:buChar char="•"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82543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1744" y="910118"/>
            <a:ext cx="7886700" cy="821507"/>
          </a:xfrm>
        </p:spPr>
        <p:txBody>
          <a:bodyPr>
            <a:normAutofit/>
          </a:bodyPr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2471955"/>
            <a:ext cx="7886700" cy="5020351"/>
          </a:xfrm>
        </p:spPr>
        <p:txBody>
          <a:bodyPr/>
          <a:lstStyle/>
          <a:p>
            <a:pPr marL="109728" indent="0">
              <a:buNone/>
            </a:pPr>
            <a:r>
              <a:rPr lang="tr-TR" sz="2400" dirty="0"/>
              <a:t>Kopyalama </a:t>
            </a:r>
            <a:r>
              <a:rPr lang="tr-TR" sz="2400" dirty="0" smtClean="0"/>
              <a:t>sonrası </a:t>
            </a:r>
            <a:r>
              <a:rPr lang="tr-TR" sz="2400" dirty="0"/>
              <a:t>BİDB </a:t>
            </a:r>
            <a:r>
              <a:rPr lang="tr-TR" sz="2400" dirty="0" smtClean="0"/>
              <a:t>tarafından koordinatörlüğümüze iletilen liste.</a:t>
            </a:r>
          </a:p>
          <a:p>
            <a:pPr marL="109728" indent="0">
              <a:buNone/>
            </a:pPr>
            <a:endParaRPr lang="tr-TR" sz="2400" dirty="0" smtClean="0"/>
          </a:p>
          <a:p>
            <a:pPr marL="109728" indent="0">
              <a:buNone/>
            </a:pPr>
            <a:r>
              <a:rPr lang="tr-TR" sz="2400" b="1" dirty="0" err="1">
                <a:solidFill>
                  <a:srgbClr val="0070C0"/>
                </a:solidFill>
              </a:rPr>
              <a:t>Bknz</a:t>
            </a:r>
            <a:r>
              <a:rPr lang="tr-TR" sz="2400" b="1" dirty="0">
                <a:solidFill>
                  <a:srgbClr val="0070C0"/>
                </a:solidFill>
              </a:rPr>
              <a:t>, Güncel </a:t>
            </a:r>
            <a:r>
              <a:rPr lang="tr-TR" sz="2400" b="1" dirty="0" err="1">
                <a:solidFill>
                  <a:srgbClr val="0070C0"/>
                </a:solidFill>
              </a:rPr>
              <a:t>Excell</a:t>
            </a:r>
            <a:r>
              <a:rPr lang="tr-TR" sz="2400" b="1" dirty="0">
                <a:solidFill>
                  <a:srgbClr val="0070C0"/>
                </a:solidFill>
              </a:rPr>
              <a:t> Listesi</a:t>
            </a:r>
          </a:p>
          <a:p>
            <a:pPr marL="109728" indent="0">
              <a:buNone/>
            </a:pPr>
            <a:endParaRPr lang="tr-TR" sz="2400" dirty="0"/>
          </a:p>
          <a:p>
            <a:pPr marL="109728" indent="0">
              <a:buNone/>
            </a:pP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88173"/>
            <a:ext cx="936104" cy="82194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95536" y="625296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tr-TR" sz="3200" b="1" dirty="0" smtClean="0">
                <a:solidFill>
                  <a:srgbClr val="FF0000"/>
                </a:solidFill>
              </a:rPr>
              <a:t>BİDB tarafından Lisansüstü ve Lisans </a:t>
            </a:r>
            <a:r>
              <a:rPr lang="tr-TR" sz="3200" b="1" dirty="0">
                <a:solidFill>
                  <a:srgbClr val="FF0000"/>
                </a:solidFill>
              </a:rPr>
              <a:t>D</a:t>
            </a:r>
            <a:r>
              <a:rPr lang="tr-TR" sz="3200" b="1" dirty="0" smtClean="0">
                <a:solidFill>
                  <a:srgbClr val="FF0000"/>
                </a:solidFill>
              </a:rPr>
              <a:t>erslerinin 2025-2026 Eğitim Öğretim Yılına </a:t>
            </a:r>
            <a:r>
              <a:rPr lang="tr-TR" sz="3200" b="1" dirty="0">
                <a:solidFill>
                  <a:srgbClr val="FF0000"/>
                </a:solidFill>
              </a:rPr>
              <a:t>K</a:t>
            </a:r>
            <a:r>
              <a:rPr lang="tr-TR" sz="3200" b="1" dirty="0" smtClean="0">
                <a:solidFill>
                  <a:srgbClr val="FF0000"/>
                </a:solidFill>
              </a:rPr>
              <a:t>opyalanması </a:t>
            </a:r>
            <a:r>
              <a:rPr lang="tr-TR" sz="3200" b="1" dirty="0">
                <a:solidFill>
                  <a:srgbClr val="FF0000"/>
                </a:solidFill>
              </a:rPr>
              <a:t>(23.10.2025) </a:t>
            </a:r>
            <a:endParaRPr lang="tr-T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0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Sarı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3158</TotalTime>
  <Words>1166</Words>
  <Application>Microsoft Office PowerPoint</Application>
  <PresentationFormat>Ekran Gösterisi (4:3)</PresentationFormat>
  <Paragraphs>103</Paragraphs>
  <Slides>29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 </vt:lpstr>
      <vt:lpstr>Calibri (Başlıklar)</vt:lpstr>
      <vt:lpstr>Calibri Light</vt:lpstr>
      <vt:lpstr>Wingdings</vt:lpstr>
      <vt:lpstr>Office Teması</vt:lpstr>
      <vt:lpstr> </vt:lpstr>
      <vt:lpstr>BUÜ Bologna Birim Koordinatörlerimiz  Hoşgeldiniz!   2025-2026 Güz Dönemi</vt:lpstr>
      <vt:lpstr>GÜNDEM</vt:lpstr>
      <vt:lpstr>Mayıs 2025 itibarı ile Bologna’da Son Durum (14.05.2025): % 100</vt:lpstr>
      <vt:lpstr>PowerPoint Sunusu</vt:lpstr>
      <vt:lpstr>ÜNİVERSİTEMİZİN 5 yıllık tam akreditasyon başarısı!</vt:lpstr>
      <vt:lpstr>TEŞEKKÜR!</vt:lpstr>
      <vt:lpstr>2025 Bahar- Yaz, 2025 Güz Döneminde Bologna Koordinatörlüğü Olarak Yürütülen Çalışmalar</vt:lpstr>
      <vt:lpstr> </vt:lpstr>
      <vt:lpstr>23 Ekim 2025 / Saat 09:00 İtibarı ile Bologna’da son durum   </vt:lpstr>
      <vt:lpstr>Bologna Ders Öğretim Planı Bilgisi Eksiği Olan  Ders Sayıları</vt:lpstr>
      <vt:lpstr>Program Tanıtım Bilgilerinde Eksik Olan Birimler</vt:lpstr>
      <vt:lpstr>PowerPoint Sunusu</vt:lpstr>
      <vt:lpstr>2025-2026 Güz Döneminde Neden Tüm Birimlerde Bologna Bilgilerinin Güncellenmesi Gerekmektedir?</vt:lpstr>
      <vt:lpstr>Bologna Sürecinde Devam Etmekte olan Aksaklıklar</vt:lpstr>
      <vt:lpstr>Bilgi Paketi &amp; Ders  Kataloğundaki Genel Tanıtım Bölümlerinde Güncellemelerin Yapılması </vt:lpstr>
      <vt:lpstr>   2025 Güz Dönemi Lisans ve Lisansüstü İş Takvimi: </vt:lpstr>
      <vt:lpstr>Kontrol Listesi ve Nihai Raporlarının KİKSİS Üzerinden Paylaşılması </vt:lpstr>
      <vt:lpstr>Akreditasyon Süreci Devam Eden Lisans Programları ile İletişim</vt:lpstr>
      <vt:lpstr>BBK Listesi, Bologna Doluluk Oranı ve Bologna Koordinatörlüğü’nden Haberlerin Web Sayfasında Güncellenmesi </vt:lpstr>
      <vt:lpstr>PowerPoint Sunusu</vt:lpstr>
      <vt:lpstr>TEMMUZ-ARALIK 2025 DÖNEMİNDE YAPILACAK ÇALIŞMALAR </vt:lpstr>
      <vt:lpstr>TEMMUZ-ARALIK 2025 DÖNEMİNDE YAPILACAK ÇALIŞMALAR </vt:lpstr>
      <vt:lpstr>TEMMUZ-ARALIK 2025 DÖNEMİNDE YAPILACAK ÇALIŞMALAR </vt:lpstr>
      <vt:lpstr>TEMMUZ-ARALIK 2025 DÖNEMİNDE YAPILACAK ÇALIŞMALAR </vt:lpstr>
      <vt:lpstr>YENİ OLUŞTURULAN  BOLOGNA KOORDİNATÖRLÜĞÜ DEĞERLENDİRME ANKETİ </vt:lpstr>
      <vt:lpstr>BOLOGNA KOORDİNATÖRLÜĞÜ  DEĞERLENDİRME ANKETİ</vt:lpstr>
      <vt:lpstr>PowerPoint Sunusu</vt:lpstr>
      <vt:lpstr>Değerli zamanınız ve desteğinizden ötürü çok teşekkür ederiz….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Evren</dc:creator>
  <cp:lastModifiedBy>Lenovo</cp:lastModifiedBy>
  <cp:revision>807</cp:revision>
  <cp:lastPrinted>2025-10-22T11:14:47Z</cp:lastPrinted>
  <dcterms:created xsi:type="dcterms:W3CDTF">2020-12-30T02:12:34Z</dcterms:created>
  <dcterms:modified xsi:type="dcterms:W3CDTF">2025-10-23T20:11:13Z</dcterms:modified>
</cp:coreProperties>
</file>